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Lst>
  <p:notesMasterIdLst>
    <p:notesMasterId r:id="rId44"/>
  </p:notesMasterIdLst>
  <p:handoutMasterIdLst>
    <p:handoutMasterId r:id="rId45"/>
  </p:handoutMasterIdLst>
  <p:sldIdLst>
    <p:sldId id="1472" r:id="rId6"/>
    <p:sldId id="1708" r:id="rId7"/>
    <p:sldId id="1689" r:id="rId8"/>
    <p:sldId id="1755" r:id="rId9"/>
    <p:sldId id="1756" r:id="rId10"/>
    <p:sldId id="1726" r:id="rId11"/>
    <p:sldId id="1709" r:id="rId12"/>
    <p:sldId id="1725" r:id="rId13"/>
    <p:sldId id="1760" r:id="rId14"/>
    <p:sldId id="1754" r:id="rId15"/>
    <p:sldId id="1710" r:id="rId16"/>
    <p:sldId id="1723" r:id="rId17"/>
    <p:sldId id="1761" r:id="rId18"/>
    <p:sldId id="1762" r:id="rId19"/>
    <p:sldId id="1688" r:id="rId20"/>
    <p:sldId id="1731" r:id="rId21"/>
    <p:sldId id="1732" r:id="rId22"/>
    <p:sldId id="1733" r:id="rId23"/>
    <p:sldId id="1763" r:id="rId24"/>
    <p:sldId id="1734" r:id="rId25"/>
    <p:sldId id="1742" r:id="rId26"/>
    <p:sldId id="1743" r:id="rId27"/>
    <p:sldId id="1744" r:id="rId28"/>
    <p:sldId id="1750" r:id="rId29"/>
    <p:sldId id="1764" r:id="rId30"/>
    <p:sldId id="1752" r:id="rId31"/>
    <p:sldId id="1747" r:id="rId32"/>
    <p:sldId id="1758" r:id="rId33"/>
    <p:sldId id="1757" r:id="rId34"/>
    <p:sldId id="1749" r:id="rId35"/>
    <p:sldId id="1746" r:id="rId36"/>
    <p:sldId id="1727" r:id="rId37"/>
    <p:sldId id="1737" r:id="rId38"/>
    <p:sldId id="1759" r:id="rId39"/>
    <p:sldId id="1730" r:id="rId40"/>
    <p:sldId id="1720" r:id="rId41"/>
    <p:sldId id="1735" r:id="rId42"/>
    <p:sldId id="1707" r:id="rId4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5C2D91"/>
    <a:srgbClr val="9999FF"/>
    <a:srgbClr val="4A6573"/>
    <a:srgbClr val="004562"/>
    <a:srgbClr val="000000"/>
    <a:srgbClr val="EF4539"/>
    <a:srgbClr val="FC6439"/>
    <a:srgbClr val="0078D7"/>
    <a:srgbClr val="1BE604"/>
    <a:srgbClr val="E021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3500" autoAdjust="0"/>
    <p:restoredTop sz="86716" autoAdjust="0"/>
  </p:normalViewPr>
  <p:slideViewPr>
    <p:cSldViewPr>
      <p:cViewPr varScale="1">
        <p:scale>
          <a:sx n="89" d="100"/>
          <a:sy n="89" d="100"/>
        </p:scale>
        <p:origin x="600" y="84"/>
      </p:cViewPr>
      <p:guideLst/>
    </p:cSldViewPr>
  </p:slideViewPr>
  <p:outlineViewPr>
    <p:cViewPr>
      <p:scale>
        <a:sx n="33" d="100"/>
        <a:sy n="33" d="100"/>
      </p:scale>
      <p:origin x="0" y="-14442"/>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p:scale>
          <a:sx n="100" d="100"/>
          <a:sy n="100" d="100"/>
        </p:scale>
        <p:origin x="2808"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commentAuthors" Target="commentAuthor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t>WintellectNOW</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5/9/2017 8:15 AM</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G>
</file>

<file path=ppt/media/image12.pn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WintellectNOW</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5/9/2017 8:15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8:15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6630314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smtClean="0"/>
              <a:t>Show</a:t>
            </a:r>
            <a:r>
              <a:rPr lang="en-US" baseline="0" dirty="0" smtClean="0"/>
              <a:t> </a:t>
            </a:r>
            <a:r>
              <a:rPr lang="en-US" baseline="0" dirty="0" err="1" smtClean="0"/>
              <a:t>Intellipix</a:t>
            </a:r>
            <a:r>
              <a:rPr lang="en-US" baseline="0" dirty="0" smtClean="0"/>
              <a:t> and how it uses the Computer Vision API to caption photos and generate search metadata. Then demonstrate how to use Azure Functions to score uploaded photos for potentially offensive content.</a:t>
            </a: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5/9/2017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892607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5/9/2017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639239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smtClean="0"/>
              <a:t>Show </a:t>
            </a:r>
            <a:r>
              <a:rPr lang="en-US" dirty="0" err="1" smtClean="0"/>
              <a:t>TweetAnalyzer</a:t>
            </a:r>
            <a:r>
              <a:rPr lang="en-US" dirty="0" smtClean="0"/>
              <a:t>, </a:t>
            </a:r>
            <a:r>
              <a:rPr lang="en-US" dirty="0" smtClean="0"/>
              <a:t>which retrieves</a:t>
            </a:r>
            <a:r>
              <a:rPr lang="en-US" baseline="0" dirty="0" smtClean="0"/>
              <a:t> tweets tagged with a specified hashtag and scores them for sentiment.</a:t>
            </a: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5/9/2017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0025482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Examples</a:t>
            </a:r>
            <a:r>
              <a:rPr lang="en-US" baseline="0" dirty="0" smtClean="0"/>
              <a:t> of "disfluencies" include </a:t>
            </a:r>
            <a:r>
              <a:rPr lang="en-US" baseline="0" dirty="0" err="1" smtClean="0"/>
              <a:t>hmms</a:t>
            </a:r>
            <a:r>
              <a:rPr lang="en-US" baseline="0" dirty="0" smtClean="0"/>
              <a:t> and coughs. Profanities can be ignored, marked, or deleted. The Translator API is the magic behind Skype Translator.</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8:24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688976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Although</a:t>
            </a:r>
            <a:r>
              <a:rPr lang="en-US" baseline="0" dirty="0" smtClean="0"/>
              <a:t> not shown here, you can also enumerate the "voices" supported for text-to-speech by including "</a:t>
            </a:r>
            <a:r>
              <a:rPr lang="en-US" baseline="0" dirty="0" err="1" smtClean="0"/>
              <a:t>tts</a:t>
            </a:r>
            <a:r>
              <a:rPr lang="en-US" baseline="0" dirty="0" smtClean="0"/>
              <a:t>" in the "scope" query string parameter.</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10:30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7325525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token is generated</a:t>
            </a:r>
            <a:r>
              <a:rPr lang="en-US" baseline="0" dirty="0" smtClean="0"/>
              <a:t> from the subscription key and transmitted in the Authorization header of the HTTP request. The token must be renewed every 10 minutes.</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9:55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2222070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smtClean="0"/>
              <a:t>Show the </a:t>
            </a:r>
            <a:r>
              <a:rPr lang="en-US" dirty="0" err="1" smtClean="0"/>
              <a:t>SpeechTranslator</a:t>
            </a:r>
            <a:r>
              <a:rPr lang="en-US" dirty="0" smtClean="0"/>
              <a:t> app, which converts spoken text to other languages on the fly and reads them back.</a:t>
            </a: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5/9/2017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534628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dirty="0" smtClean="0">
              <a:gradFill>
                <a:gsLst>
                  <a:gs pos="2917">
                    <a:schemeClr val="tx1"/>
                  </a:gs>
                  <a:gs pos="30000">
                    <a:schemeClr val="tx1"/>
                  </a:gs>
                </a:gsLst>
                <a:lin ang="5400000" scaled="0"/>
              </a:gradFill>
            </a:endParaRPr>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8:15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7340528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Authroization</a:t>
            </a:r>
            <a:r>
              <a:rPr lang="en-US" dirty="0" smtClean="0"/>
              <a:t> header contains a JSON Web Token</a:t>
            </a:r>
            <a:r>
              <a:rPr lang="en-US" baseline="0" dirty="0" smtClean="0"/>
              <a:t> (JWT) token that is generated from the subscription key and must be refreshed every 10 minutes. </a:t>
            </a:r>
            <a:r>
              <a:rPr lang="en-US" dirty="0" smtClean="0"/>
              <a:t>The response contains the generated audio</a:t>
            </a:r>
            <a:r>
              <a:rPr lang="en-US" baseline="0" dirty="0" smtClean="0"/>
              <a:t> (stream + codec). Currently, t</a:t>
            </a:r>
            <a:r>
              <a:rPr lang="en-US" dirty="0" smtClean="0"/>
              <a:t>he maximum amount of audio returned for a given request must not exceed 15 seconds.</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1:45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1304118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5/9/2017 11:03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3402188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smtClean="0"/>
              <a:t>Go into the Azure Portal and demonstrate how to subscribe to an API and obtain a subscription key.</a:t>
            </a: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5/9/2017 8:15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214294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5/9/2017 11:10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3808711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Uber uses the Face</a:t>
            </a:r>
            <a:r>
              <a:rPr lang="en-US" baseline="0" dirty="0" smtClean="0"/>
              <a:t> API to verify drivers and says "the response time is incredible."</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8:15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359992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smtClean="0"/>
              <a:t>The Computer Vision API, part of Cognitive</a:t>
            </a:r>
            <a:r>
              <a:rPr lang="en-US" baseline="0" dirty="0" smtClean="0"/>
              <a:t> Services, offers methods for captioning images, generating metadata keywords, recognizing celebrities, reading text, and generating "smart" thumbnails. It can also detect faces in images, identify age and gender, and recognize thousands of celebrities and landmarks. For more information, visit https://www.microsoft.com/cognitive-services/en-us/computer-vision-api.</a:t>
            </a:r>
            <a:endParaRPr lang="en-US" dirty="0" smtClean="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8:15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101293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Images can be passed by URL or as byte streams. This example</a:t>
            </a:r>
            <a:r>
              <a:rPr lang="en-US" baseline="0" dirty="0" smtClean="0"/>
              <a:t> uses a URL.</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11:52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596582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shown here, the description method returns one or more image captions, a collection of tags, and metadata information such as the image's format, width,</a:t>
            </a:r>
            <a:r>
              <a:rPr lang="en-US" baseline="0" dirty="0" smtClean="0"/>
              <a:t> and height.</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11:53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862430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example passes an image by its URL. Images can also be passed in byte streams.</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12:06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692626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12:00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075279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5/9/2017 12:01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9301345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solidFill>
          <a:srgbClr val="4A6573"/>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7" name="Picture 6"/>
          <p:cNvPicPr>
            <a:picLocks noChangeAspect="1"/>
          </p:cNvPicPr>
          <p:nvPr userDrawn="1"/>
        </p:nvPicPr>
        <p:blipFill>
          <a:blip r:embed="rId3"/>
          <a:stretch>
            <a:fillRect/>
          </a:stretch>
        </p:blipFill>
        <p:spPr>
          <a:xfrm>
            <a:off x="10561637" y="5935662"/>
            <a:ext cx="1295400" cy="484967"/>
          </a:xfrm>
          <a:prstGeom prst="rect">
            <a:avLst/>
          </a:prstGeom>
        </p:spPr>
      </p:pic>
      <p:sp>
        <p:nvSpPr>
          <p:cNvPr id="26" name="TextBox 25"/>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287338" indent="-287338">
              <a:spcBef>
                <a:spcPts val="1224"/>
              </a:spcBef>
              <a:buClr>
                <a:srgbClr val="EF4539"/>
              </a:buClr>
              <a:buFont typeface="Arial" pitchFamily="34" charset="0"/>
              <a:buChar char="•"/>
              <a:defRPr sz="3200">
                <a:solidFill>
                  <a:srgbClr val="FF0000"/>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287338" indent="-287338">
              <a:spcBef>
                <a:spcPts val="1224"/>
              </a:spcBef>
              <a:buClr>
                <a:srgbClr val="EF4539"/>
              </a:buClr>
              <a:buFont typeface="Arial" pitchFamily="34" charset="0"/>
              <a:buChar char="•"/>
              <a:defRPr sz="3200">
                <a:solidFill>
                  <a:srgbClr val="FF0000"/>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4A6573"/>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1" y="6248400"/>
            <a:ext cx="12436475" cy="754062"/>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rotWithShape="1">
          <a:blip r:embed="rId2">
            <a:alphaModFix amt="10000"/>
          </a:blip>
          <a:srcRect t="43378" r="43213" b="10783"/>
          <a:stretch/>
        </p:blipFill>
        <p:spPr>
          <a:xfrm>
            <a:off x="3059030" y="487"/>
            <a:ext cx="9356808" cy="6994038"/>
          </a:xfrm>
          <a:prstGeom prst="rect">
            <a:avLst/>
          </a:prstGeom>
        </p:spPr>
      </p:pic>
      <p:sp>
        <p:nvSpPr>
          <p:cNvPr id="13" name="Text Placeholder 4"/>
          <p:cNvSpPr>
            <a:spLocks noGrp="1"/>
          </p:cNvSpPr>
          <p:nvPr>
            <p:ph type="body" sz="quarter" idx="13" hasCustomPrompt="1"/>
          </p:nvPr>
        </p:nvSpPr>
        <p:spPr>
          <a:xfrm>
            <a:off x="554990" y="3954780"/>
            <a:ext cx="9363061" cy="664797"/>
          </a:xfrm>
          <a:prstGeom prst="rect">
            <a:avLst/>
          </a:prstGeom>
          <a:noFill/>
        </p:spPr>
        <p:txBody>
          <a:bodyPr wrap="square" lIns="146304" tIns="109728" rIns="146304" bIns="109728">
            <a:spAutoFit/>
          </a:bodyPr>
          <a:lstStyle>
            <a:lvl1pPr marL="0" indent="0">
              <a:spcBef>
                <a:spcPts val="0"/>
              </a:spcBef>
              <a:buNone/>
              <a:defRPr sz="3200" spc="0" baseline="0">
                <a:solidFill>
                  <a:schemeClr val="bg1"/>
                </a:solidFill>
                <a:latin typeface="+mj-lt"/>
              </a:defRPr>
            </a:lvl1pPr>
          </a:lstStyle>
          <a:p>
            <a:r>
              <a:rPr lang="en-US" dirty="0">
                <a:solidFill>
                  <a:schemeClr val="bg1"/>
                </a:solidFill>
              </a:rPr>
              <a:t>Name</a:t>
            </a:r>
          </a:p>
        </p:txBody>
      </p:sp>
      <p:sp>
        <p:nvSpPr>
          <p:cNvPr id="14" name="Title 12"/>
          <p:cNvSpPr>
            <a:spLocks noGrp="1"/>
          </p:cNvSpPr>
          <p:nvPr>
            <p:ph type="title" hasCustomPrompt="1"/>
          </p:nvPr>
        </p:nvSpPr>
        <p:spPr>
          <a:xfrm>
            <a:off x="554990" y="2114550"/>
            <a:ext cx="9363062" cy="1840230"/>
          </a:xfrm>
          <a:prstGeom prst="rect">
            <a:avLst/>
          </a:prstGeom>
        </p:spPr>
        <p:txBody>
          <a:bodyPr lIns="146304" tIns="9144" rIns="146304" bIns="9144" anchor="b" anchorCtr="0"/>
          <a:lstStyle>
            <a:lvl1pPr marL="0" indent="0">
              <a:spcBef>
                <a:spcPts val="0"/>
              </a:spcBef>
              <a:buNone/>
              <a:defRPr sz="7200">
                <a:solidFill>
                  <a:schemeClr val="bg1"/>
                </a:solidFill>
                <a:latin typeface="+mj-lt"/>
              </a:defRPr>
            </a:lvl1pPr>
          </a:lstStyle>
          <a:p>
            <a:r>
              <a:rPr lang="en-US" sz="6000" dirty="0">
                <a:solidFill>
                  <a:schemeClr val="bg1"/>
                </a:solidFill>
              </a:rPr>
              <a:t>Demo</a:t>
            </a:r>
          </a:p>
        </p:txBody>
      </p:sp>
      <p:pic>
        <p:nvPicPr>
          <p:cNvPr id="7" name="Picture 6"/>
          <p:cNvPicPr>
            <a:picLocks noChangeAspect="1"/>
          </p:cNvPicPr>
          <p:nvPr userDrawn="1"/>
        </p:nvPicPr>
        <p:blipFill>
          <a:blip r:embed="rId3"/>
          <a:stretch>
            <a:fillRect/>
          </a:stretch>
        </p:blipFill>
        <p:spPr>
          <a:xfrm>
            <a:off x="432277" y="6426476"/>
            <a:ext cx="955191" cy="357601"/>
          </a:xfrm>
          <a:prstGeom prst="rect">
            <a:avLst/>
          </a:prstGeom>
        </p:spPr>
      </p:pic>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4A657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3059030" y="487"/>
            <a:ext cx="9356808" cy="6994038"/>
          </a:xfrm>
          <a:prstGeom prst="rect">
            <a:avLst/>
          </a:prstGeom>
        </p:spPr>
      </p:pic>
      <p:sp>
        <p:nvSpPr>
          <p:cNvPr id="2" name="Title 1"/>
          <p:cNvSpPr>
            <a:spLocks noGrp="1"/>
          </p:cNvSpPr>
          <p:nvPr>
            <p:ph type="title" hasCustomPrompt="1"/>
          </p:nvPr>
        </p:nvSpPr>
        <p:spPr>
          <a:xfrm>
            <a:off x="579437" y="1209973"/>
            <a:ext cx="1112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Transmission">
    <p:bg>
      <p:bgPr>
        <a:solidFill>
          <a:srgbClr val="4A657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3059030" y="487"/>
            <a:ext cx="9356808" cy="6994038"/>
          </a:xfrm>
          <a:prstGeom prst="rect">
            <a:avLst/>
          </a:prstGeom>
        </p:spPr>
      </p:pic>
      <p:sp>
        <p:nvSpPr>
          <p:cNvPr id="4"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Plain">
    <p:bg>
      <p:bgPr>
        <a:solidFill>
          <a:srgbClr val="4A6573"/>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bg1"/>
                </a:soli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1">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Rectangle 7"/>
          <p:cNvSpPr/>
          <p:nvPr userDrawn="1"/>
        </p:nvSpPr>
        <p:spPr bwMode="auto">
          <a:xfrm>
            <a:off x="1" y="6240463"/>
            <a:ext cx="12436474" cy="754062"/>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3" name="Picture 2"/>
          <p:cNvPicPr>
            <a:picLocks noChangeAspect="1"/>
          </p:cNvPicPr>
          <p:nvPr userDrawn="1"/>
        </p:nvPicPr>
        <p:blipFill>
          <a:blip r:embed="rId3"/>
          <a:stretch>
            <a:fillRect/>
          </a:stretch>
        </p:blipFill>
        <p:spPr>
          <a:xfrm>
            <a:off x="432277" y="6426476"/>
            <a:ext cx="955191" cy="357601"/>
          </a:xfrm>
          <a:prstGeom prst="rect">
            <a:avLst/>
          </a:prstGeom>
        </p:spPr>
      </p:pic>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0-50 Right Photo">
    <p:bg>
      <p:bgPr>
        <a:solidFill>
          <a:srgbClr val="4A657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3237" y="1241426"/>
            <a:ext cx="5257801" cy="2012859"/>
          </a:xfrm>
        </p:spPr>
        <p:txBody>
          <a:bodyPr wrap="square">
            <a:spAutoFit/>
          </a:bodyPr>
          <a:lstStyle>
            <a:lvl1pPr>
              <a:defRPr sz="6600" baseline="0">
                <a:solidFill>
                  <a:schemeClr val="bg1"/>
                </a:solidFill>
              </a:defRPr>
            </a:lvl1pPr>
          </a:lstStyle>
          <a:p>
            <a:r>
              <a:rPr lang="en-US" dirty="0"/>
              <a:t>50/50 photo layout</a:t>
            </a:r>
          </a:p>
        </p:txBody>
      </p:sp>
      <p:sp>
        <p:nvSpPr>
          <p:cNvPr id="6" name="Picture Placeholder 4"/>
          <p:cNvSpPr>
            <a:spLocks noGrp="1"/>
          </p:cNvSpPr>
          <p:nvPr>
            <p:ph type="pic" sz="quarter" idx="10"/>
          </p:nvPr>
        </p:nvSpPr>
        <p:spPr bwMode="ltGray">
          <a:xfrm>
            <a:off x="62325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
    <p:bg>
      <p:bgPr>
        <a:solidFill>
          <a:srgbClr val="4A657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slide Connect logo">
    <p:bg>
      <p:bgPr>
        <a:solidFill>
          <a:srgbClr val="4A6573"/>
        </a:solidFill>
        <a:effectLst/>
      </p:bgPr>
    </p:bg>
    <p:spTree>
      <p:nvGrpSpPr>
        <p:cNvPr id="1" name=""/>
        <p:cNvGrpSpPr/>
        <p:nvPr/>
      </p:nvGrpSpPr>
      <p:grpSpPr>
        <a:xfrm>
          <a:off x="0" y="0"/>
          <a:ext cx="0" cy="0"/>
          <a:chOff x="0" y="0"/>
          <a:chExt cx="0" cy="0"/>
        </a:xfrm>
      </p:grpSpPr>
      <p:sp>
        <p:nvSpPr>
          <p:cNvPr id="5" name="TextBox 4"/>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pic>
        <p:nvPicPr>
          <p:cNvPr id="6" name="Picture 5"/>
          <p:cNvPicPr>
            <a:picLocks noChangeAspect="1"/>
          </p:cNvPicPr>
          <p:nvPr userDrawn="1"/>
        </p:nvPicPr>
        <p:blipFill>
          <a:blip r:embed="rId2"/>
          <a:stretch>
            <a:fillRect/>
          </a:stretch>
        </p:blipFill>
        <p:spPr>
          <a:xfrm>
            <a:off x="10561637" y="5935662"/>
            <a:ext cx="1295400" cy="484967"/>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slide Microsoft">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Copyright ©2016 Wintellect, LLC. All rights reserved. </a:t>
            </a:r>
          </a:p>
        </p:txBody>
      </p:sp>
      <p:pic>
        <p:nvPicPr>
          <p:cNvPr id="3" name="Picture 2"/>
          <p:cNvPicPr>
            <a:picLocks noChangeAspect="1"/>
          </p:cNvPicPr>
          <p:nvPr userDrawn="1"/>
        </p:nvPicPr>
        <p:blipFill>
          <a:blip r:embed="rId2"/>
          <a:stretch>
            <a:fillRect/>
          </a:stretch>
        </p:blipFill>
        <p:spPr>
          <a:xfrm>
            <a:off x="3967020" y="2506662"/>
            <a:ext cx="4502434" cy="1742878"/>
          </a:xfrm>
          <a:prstGeom prst="rect">
            <a:avLst/>
          </a:prstGeom>
        </p:spPr>
      </p:pic>
    </p:spTree>
    <p:extLst>
      <p:ext uri="{BB962C8B-B14F-4D97-AF65-F5344CB8AC3E}">
        <p14:creationId xmlns:p14="http://schemas.microsoft.com/office/powerpoint/2010/main" val="5813836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alkin">
    <p:bg>
      <p:bgPr>
        <a:solidFill>
          <a:srgbClr val="4A6573"/>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6" name="Picture 5"/>
          <p:cNvPicPr>
            <a:picLocks noChangeAspect="1"/>
          </p:cNvPicPr>
          <p:nvPr userDrawn="1"/>
        </p:nvPicPr>
        <p:blipFill>
          <a:blip r:embed="rId3"/>
          <a:stretch>
            <a:fillRect/>
          </a:stretch>
        </p:blipFill>
        <p:spPr>
          <a:xfrm>
            <a:off x="10561637" y="5935662"/>
            <a:ext cx="1295400" cy="484967"/>
          </a:xfrm>
          <a:prstGeom prst="rect">
            <a:avLst/>
          </a:prstGeom>
        </p:spPr>
      </p:pic>
      <p:sp>
        <p:nvSpPr>
          <p:cNvPr id="7" name="TextBox 6"/>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1 - Connect">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4" name="Rectangle 13"/>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Picture 16"/>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23"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4"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0" name="Picture 9"/>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2 - Connect">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7" name="Rectangle 16"/>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27"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8"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9" name="Picture 8"/>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2">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0" name="Rectangle 9"/>
          <p:cNvSpPr/>
          <p:nvPr userDrawn="1"/>
        </p:nvSpPr>
        <p:spPr bwMode="auto">
          <a:xfrm>
            <a:off x="1" y="487"/>
            <a:ext cx="12436474" cy="664537"/>
          </a:xfrm>
          <a:prstGeom prst="rect">
            <a:avLst/>
          </a:prstGeom>
          <a:solidFill>
            <a:srgbClr val="FFFFFF"/>
          </a:solidFill>
          <a:ln>
            <a:noFill/>
            <a:headEnd type="none" w="med" len="med"/>
            <a:tailEnd type="none" w="med" len="med"/>
          </a:ln>
          <a:effectLst>
            <a:outerShdw blurRad="25400" dist="12700" dir="5400000" algn="t" rotWithShape="0">
              <a:prstClr val="black">
                <a:alpha val="18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0"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1"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3"/>
          <a:stretch>
            <a:fillRect/>
          </a:stretch>
        </p:blipFill>
        <p:spPr>
          <a:xfrm>
            <a:off x="408557" y="153954"/>
            <a:ext cx="955191" cy="357601"/>
          </a:xfrm>
          <a:prstGeom prst="rect">
            <a:avLst/>
          </a:prstGeom>
        </p:spPr>
      </p:pic>
      <p:sp>
        <p:nvSpPr>
          <p:cNvPr id="9" name="TextBox 8"/>
          <p:cNvSpPr txBox="1"/>
          <p:nvPr userDrawn="1"/>
        </p:nvSpPr>
        <p:spPr>
          <a:xfrm>
            <a:off x="8885237" y="5979798"/>
            <a:ext cx="3382977" cy="794064"/>
          </a:xfrm>
          <a:prstGeom prst="rect">
            <a:avLst/>
          </a:prstGeom>
          <a:noFill/>
        </p:spPr>
        <p:txBody>
          <a:bodyPr wrap="none" lIns="182880" tIns="146304" rIns="182880" bIns="146304" rtlCol="0">
            <a:spAutoFit/>
          </a:bodyPr>
          <a:lstStyle/>
          <a:p>
            <a:pPr algn="r">
              <a:lnSpc>
                <a:spcPct val="90000"/>
              </a:lnSpc>
              <a:spcAft>
                <a:spcPts val="600"/>
              </a:spcAft>
            </a:pPr>
            <a:r>
              <a:rPr lang="en-US" sz="3600" dirty="0">
                <a:solidFill>
                  <a:schemeClr val="tx1"/>
                </a:solidFill>
                <a:latin typeface="+mj-lt"/>
              </a:rPr>
              <a:t>Wintellect</a:t>
            </a:r>
            <a:r>
              <a:rPr lang="en-US" sz="3600" dirty="0">
                <a:solidFill>
                  <a:schemeClr val="tx1"/>
                </a:solidFill>
                <a:latin typeface="+mn-lt"/>
              </a:rPr>
              <a:t>NOW</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4A6573"/>
        </a:solidFill>
        <a:effectLst/>
      </p:bgPr>
    </p:bg>
    <p:spTree>
      <p:nvGrpSpPr>
        <p:cNvPr id="1" name=""/>
        <p:cNvGrpSpPr/>
        <p:nvPr/>
      </p:nvGrpSpPr>
      <p:grpSpPr>
        <a:xfrm>
          <a:off x="0" y="0"/>
          <a:ext cx="0" cy="0"/>
          <a:chOff x="0" y="0"/>
          <a:chExt cx="0" cy="0"/>
        </a:xfrm>
      </p:grpSpPr>
      <p:sp>
        <p:nvSpPr>
          <p:cNvPr id="13" name="Rectangle 12"/>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p:cNvPicPr>
            <a:picLocks noChangeAspect="1"/>
          </p:cNvPicPr>
          <p:nvPr userDrawn="1"/>
        </p:nvPicPr>
        <p:blipFill rotWithShape="1">
          <a:blip r:embed="rId2">
            <a:alphaModFix amt="10000"/>
          </a:blip>
          <a:srcRect t="43378" r="43213" b="10783"/>
          <a:stretch/>
        </p:blipFill>
        <p:spPr>
          <a:xfrm>
            <a:off x="3063793" y="487"/>
            <a:ext cx="9356808" cy="6994038"/>
          </a:xfrm>
          <a:prstGeom prst="rect">
            <a:avLst/>
          </a:prstGeom>
        </p:spPr>
      </p:pic>
      <p:sp>
        <p:nvSpPr>
          <p:cNvPr id="20" name="Title 12"/>
          <p:cNvSpPr>
            <a:spLocks noGrp="1"/>
          </p:cNvSpPr>
          <p:nvPr>
            <p:ph type="title" hasCustomPrompt="1"/>
          </p:nvPr>
        </p:nvSpPr>
        <p:spPr>
          <a:xfrm>
            <a:off x="554990" y="2114550"/>
            <a:ext cx="9363062" cy="1840230"/>
          </a:xfrm>
          <a:prstGeom prst="rect">
            <a:avLst/>
          </a:prstGeom>
        </p:spPr>
        <p:txBody>
          <a:bodyPr lIns="146304" tIns="9144" rIns="146304" bIns="9144" anchor="b" anchorCtr="0"/>
          <a:lstStyle>
            <a:lvl1pPr marL="0" indent="0">
              <a:spcBef>
                <a:spcPts val="0"/>
              </a:spcBef>
              <a:buNone/>
              <a:defRPr sz="6000">
                <a:solidFill>
                  <a:schemeClr val="tx1"/>
                </a:solidFill>
                <a:latin typeface="+mj-lt"/>
              </a:defRPr>
            </a:lvl1pPr>
          </a:lstStyle>
          <a:p>
            <a:r>
              <a:rPr lang="en-US" dirty="0"/>
              <a:t>Demo</a:t>
            </a:r>
          </a:p>
        </p:txBody>
      </p:sp>
      <p:sp>
        <p:nvSpPr>
          <p:cNvPr id="22" name="Text Placeholder 4"/>
          <p:cNvSpPr>
            <a:spLocks noGrp="1"/>
          </p:cNvSpPr>
          <p:nvPr>
            <p:ph type="body" sz="quarter" idx="14" hasCustomPrompt="1"/>
          </p:nvPr>
        </p:nvSpPr>
        <p:spPr>
          <a:xfrm>
            <a:off x="554990" y="3946842"/>
            <a:ext cx="9363061" cy="664797"/>
          </a:xfrm>
          <a:prstGeom prst="rect">
            <a:avLst/>
          </a:prstGeom>
          <a:noFill/>
        </p:spPr>
        <p:txBody>
          <a:bodyPr wrap="square" lIns="146304" tIns="109728" rIns="146304" bIns="109728">
            <a:spAutoFit/>
          </a:bodyPr>
          <a:lstStyle>
            <a:lvl1pPr marL="0" indent="0">
              <a:spcBef>
                <a:spcPts val="0"/>
              </a:spcBef>
              <a:buNone/>
              <a:defRPr lang="en-US" sz="3200" kern="1200" spc="0" baseline="0" dirty="0">
                <a:solidFill>
                  <a:schemeClr val="tx1"/>
                </a:solidFill>
                <a:latin typeface="+mj-lt"/>
                <a:ea typeface="+mn-ea"/>
                <a:cs typeface="+mn-cs"/>
              </a:defRPr>
            </a:lvl1pPr>
          </a:lstStyle>
          <a:p>
            <a:pPr lvl="0"/>
            <a:r>
              <a:rPr lang="en-US" dirty="0"/>
              <a:t>Name</a:t>
            </a:r>
          </a:p>
        </p:txBody>
      </p:sp>
      <p:sp>
        <p:nvSpPr>
          <p:cNvPr id="7" name="TextBox 6"/>
          <p:cNvSpPr txBox="1"/>
          <p:nvPr userDrawn="1"/>
        </p:nvSpPr>
        <p:spPr>
          <a:xfrm>
            <a:off x="8885237" y="5979798"/>
            <a:ext cx="3382977" cy="794064"/>
          </a:xfrm>
          <a:prstGeom prst="rect">
            <a:avLst/>
          </a:prstGeom>
          <a:noFill/>
        </p:spPr>
        <p:txBody>
          <a:bodyPr wrap="none" lIns="182880" tIns="146304" rIns="182880" bIns="146304" rtlCol="0">
            <a:spAutoFit/>
          </a:bodyPr>
          <a:lstStyle/>
          <a:p>
            <a:pPr algn="r">
              <a:lnSpc>
                <a:spcPct val="90000"/>
              </a:lnSpc>
              <a:spcAft>
                <a:spcPts val="600"/>
              </a:spcAft>
            </a:pPr>
            <a:r>
              <a:rPr lang="en-US" sz="3600" dirty="0">
                <a:solidFill>
                  <a:schemeClr val="tx1"/>
                </a:solidFill>
                <a:latin typeface="+mj-lt"/>
              </a:rPr>
              <a:t>Wintellect</a:t>
            </a:r>
            <a:r>
              <a:rPr lang="en-US" sz="3600" dirty="0">
                <a:solidFill>
                  <a:schemeClr val="tx1"/>
                </a:solidFill>
                <a:latin typeface="+mn-lt"/>
              </a:rPr>
              <a:t>NOW</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4A6573"/>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550862" y="1209973"/>
            <a:ext cx="11582400" cy="1181862"/>
          </a:xfrm>
          <a:noFill/>
        </p:spPr>
        <p:txBody>
          <a:bodyPr wrap="square" tIns="91440" bIns="91440" anchor="t" anchorCtr="0">
            <a:spAutoFit/>
          </a:bodyPr>
          <a:lstStyle>
            <a:lvl1pPr>
              <a:defRPr sz="7200" spc="-100" baseline="0">
                <a:solidFill>
                  <a:schemeClr val="tx1"/>
                </a:solidFill>
              </a:defRPr>
            </a:lvl1pPr>
          </a:lstStyle>
          <a:p>
            <a:r>
              <a:rPr lang="en-US" dirty="0"/>
              <a:t>Video title</a:t>
            </a:r>
          </a:p>
        </p:txBody>
      </p:sp>
      <p:pic>
        <p:nvPicPr>
          <p:cNvPr id="3" name="Picture 2"/>
          <p:cNvPicPr>
            <a:picLocks noChangeAspect="1"/>
          </p:cNvPicPr>
          <p:nvPr userDrawn="1"/>
        </p:nvPicPr>
        <p:blipFill rotWithShape="1">
          <a:blip r:embed="rId2">
            <a:alphaModFix amt="10000"/>
          </a:blip>
          <a:srcRect t="43378" r="43213" b="10783"/>
          <a:stretch/>
        </p:blipFill>
        <p:spPr>
          <a:xfrm>
            <a:off x="3211430" y="152887"/>
            <a:ext cx="9356808" cy="6994038"/>
          </a:xfrm>
          <a:prstGeom prst="rect">
            <a:avLst/>
          </a:prstGeom>
        </p:spPr>
      </p:pic>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Transmission">
    <p:bg>
      <p:bgPr>
        <a:solidFill>
          <a:srgbClr val="4A657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3211430" y="152887"/>
            <a:ext cx="9356808" cy="6994038"/>
          </a:xfrm>
          <a:prstGeom prst="rect">
            <a:avLst/>
          </a:prstGeom>
        </p:spPr>
      </p:pic>
      <p:sp>
        <p:nvSpPr>
          <p:cNvPr id="7"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rgbClr val="4A6573"/>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p:bg>
      <p:bgPr>
        <a:solidFill>
          <a:srgbClr val="4A6573"/>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503238" y="1241426"/>
            <a:ext cx="5333999" cy="2012859"/>
          </a:xfrm>
        </p:spPr>
        <p:txBody>
          <a:bodyPr wrap="square">
            <a:spAutoFit/>
          </a:bodyPr>
          <a:lstStyle>
            <a:lvl1pPr>
              <a:defRPr sz="6600" baseline="0">
                <a:solidFill>
                  <a:schemeClr val="tx1"/>
                </a:solidFill>
              </a:defRPr>
            </a:lvl1pPr>
          </a:lstStyle>
          <a:p>
            <a:r>
              <a:rPr lang="en-US" dirty="0"/>
              <a:t>50/50 photo layout</a:t>
            </a:r>
          </a:p>
        </p:txBody>
      </p:sp>
      <p:sp>
        <p:nvSpPr>
          <p:cNvPr id="6" name="Picture Placeholder 4"/>
          <p:cNvSpPr>
            <a:spLocks noGrp="1"/>
          </p:cNvSpPr>
          <p:nvPr>
            <p:ph type="pic" sz="quarter" idx="10"/>
          </p:nvPr>
        </p:nvSpPr>
        <p:spPr bwMode="ltGray">
          <a:xfrm>
            <a:off x="62325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 3">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3" name="Rectangle 12"/>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23"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4"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2" name="Picture 1"/>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37174500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 Dark Gray">
    <p:bg>
      <p:bgPr>
        <a:solidFill>
          <a:srgbClr val="4A657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4A657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losing slide Connect logo">
    <p:bg>
      <p:bgPr>
        <a:solidFill>
          <a:srgbClr val="4A657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10561637" y="5935662"/>
            <a:ext cx="1295400" cy="484967"/>
          </a:xfrm>
          <a:prstGeom prst="rect">
            <a:avLst/>
          </a:prstGeom>
        </p:spPr>
      </p:pic>
      <p:sp>
        <p:nvSpPr>
          <p:cNvPr id="6" name="TextBox 5"/>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spTree>
    <p:extLst>
      <p:ext uri="{BB962C8B-B14F-4D97-AF65-F5344CB8AC3E}">
        <p14:creationId xmlns:p14="http://schemas.microsoft.com/office/powerpoint/2010/main" val="2435131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slide Microsoft">
    <p:bg>
      <p:bgPr>
        <a:solidFill>
          <a:srgbClr val="4A6573"/>
        </a:solidFill>
        <a:effectLst/>
      </p:bgPr>
    </p:bg>
    <p:spTree>
      <p:nvGrpSpPr>
        <p:cNvPr id="1" name=""/>
        <p:cNvGrpSpPr/>
        <p:nvPr/>
      </p:nvGrpSpPr>
      <p:grpSpPr>
        <a:xfrm>
          <a:off x="0" y="0"/>
          <a:ext cx="0" cy="0"/>
          <a:chOff x="0" y="0"/>
          <a:chExt cx="0" cy="0"/>
        </a:xfrm>
      </p:grpSpPr>
      <p:sp>
        <p:nvSpPr>
          <p:cNvPr id="7"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solidFill>
                  <a:schemeClr val="bg1"/>
                </a:solidFill>
                <a:cs typeface="Segoe UI" pitchFamily="34" charset="0"/>
              </a:rPr>
              <a:t>Copyright ©2016 Wintellect, LLC. All rights reserved. </a:t>
            </a:r>
          </a:p>
        </p:txBody>
      </p:sp>
      <p:pic>
        <p:nvPicPr>
          <p:cNvPr id="4" name="Picture 3"/>
          <p:cNvPicPr>
            <a:picLocks noChangeAspect="1"/>
          </p:cNvPicPr>
          <p:nvPr userDrawn="1"/>
        </p:nvPicPr>
        <p:blipFill>
          <a:blip r:embed="rId2"/>
          <a:stretch>
            <a:fillRect/>
          </a:stretch>
        </p:blipFill>
        <p:spPr>
          <a:xfrm>
            <a:off x="3967020" y="2506662"/>
            <a:ext cx="4502434" cy="1742878"/>
          </a:xfrm>
          <a:prstGeom prst="rect">
            <a:avLst/>
          </a:prstGeom>
        </p:spPr>
      </p:pic>
    </p:spTree>
    <p:extLst>
      <p:ext uri="{BB962C8B-B14F-4D97-AF65-F5344CB8AC3E}">
        <p14:creationId xmlns:p14="http://schemas.microsoft.com/office/powerpoint/2010/main" val="15967958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4">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3" name="Rectangle 12"/>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9"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0"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2763768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solidFill>
                  <a:srgbClr val="EF4539"/>
                </a:soli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solidFill>
                  <a:srgbClr val="FF0000"/>
                </a:solidFill>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439862"/>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3917"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theme" Target="../theme/theme2.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516062"/>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6"/>
            <a:chOff x="12618967" y="0"/>
            <a:chExt cx="952401" cy="5766966"/>
          </a:xfrm>
        </p:grpSpPr>
        <p:grpSp>
          <p:nvGrpSpPr>
            <p:cNvPr id="18" name="Group 17"/>
            <p:cNvGrpSpPr/>
            <p:nvPr userDrawn="1"/>
          </p:nvGrpSpPr>
          <p:grpSpPr>
            <a:xfrm>
              <a:off x="12618967" y="0"/>
              <a:ext cx="952401" cy="5766966"/>
              <a:chOff x="12618967" y="0"/>
              <a:chExt cx="952401" cy="5766966"/>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R:92</a:t>
                  </a:r>
                  <a:r>
                    <a:rPr lang="en-US" sz="500" baseline="0" dirty="0">
                      <a:gradFill>
                        <a:gsLst>
                          <a:gs pos="0">
                            <a:srgbClr val="FFFFFF"/>
                          </a:gs>
                          <a:gs pos="100000">
                            <a:srgbClr val="FFFFFF"/>
                          </a:gs>
                        </a:gsLst>
                        <a:lin ang="5400000" scaled="0"/>
                      </a:gradFill>
                      <a:ea typeface="Segoe UI" pitchFamily="34" charset="0"/>
                      <a:cs typeface="Segoe UI" pitchFamily="34" charset="0"/>
                    </a:rPr>
                    <a:t> G:45 B:145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solidFill>
                        <a:srgbClr val="000000"/>
                      </a:soli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a:t>
                  </a:r>
                  <a:r>
                    <a:rPr lang="en-US" sz="500" baseline="0" dirty="0">
                      <a:gradFill>
                        <a:gsLst>
                          <a:gs pos="2092">
                            <a:srgbClr val="F8F8F8"/>
                          </a:gs>
                          <a:gs pos="10042">
                            <a:srgbClr val="F8F8F8"/>
                          </a:gs>
                        </a:gsLst>
                        <a:lin ang="5400000" scaled="0"/>
                      </a:gradFill>
                      <a:ea typeface="Segoe UI" pitchFamily="34" charset="0"/>
                      <a:cs typeface="Segoe UI" pitchFamily="34" charset="0"/>
                    </a:rPr>
                    <a:t> G:130 B:114</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341" r:id="rId4"/>
    <p:sldLayoutId id="2147484342" r:id="rId5"/>
    <p:sldLayoutId id="2147484295" r:id="rId6"/>
    <p:sldLayoutId id="2147484240" r:id="rId7"/>
    <p:sldLayoutId id="2147484296" r:id="rId8"/>
    <p:sldLayoutId id="2147484241" r:id="rId9"/>
    <p:sldLayoutId id="2147484297" r:id="rId10"/>
    <p:sldLayoutId id="2147484244" r:id="rId11"/>
    <p:sldLayoutId id="2147484298" r:id="rId12"/>
    <p:sldLayoutId id="2147484245" r:id="rId13"/>
    <p:sldLayoutId id="2147484247" r:id="rId14"/>
    <p:sldLayoutId id="2147484337" r:id="rId15"/>
    <p:sldLayoutId id="2147484249" r:id="rId16"/>
    <p:sldLayoutId id="2147484301" r:id="rId17"/>
    <p:sldLayoutId id="2147484252" r:id="rId18"/>
    <p:sldLayoutId id="2147484251" r:id="rId19"/>
    <p:sldLayoutId id="2147484254" r:id="rId20"/>
    <p:sldLayoutId id="2147484257" r:id="rId21"/>
    <p:sldLayoutId id="2147484260" r:id="rId22"/>
    <p:sldLayoutId id="2147484299" r:id="rId23"/>
    <p:sldLayoutId id="2147484345" r:id="rId24"/>
    <p:sldLayoutId id="2147484263" r:id="rId2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Pr>
        <a:solidFill>
          <a:srgbClr val="4A657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64" name="Group 63"/>
          <p:cNvGrpSpPr/>
          <p:nvPr userDrawn="1"/>
        </p:nvGrpSpPr>
        <p:grpSpPr>
          <a:xfrm>
            <a:off x="12618967" y="0"/>
            <a:ext cx="952401" cy="5766966"/>
            <a:chOff x="12618967" y="0"/>
            <a:chExt cx="952401" cy="5766966"/>
          </a:xfrm>
        </p:grpSpPr>
        <p:grpSp>
          <p:nvGrpSpPr>
            <p:cNvPr id="65" name="Group 64"/>
            <p:cNvGrpSpPr/>
            <p:nvPr userDrawn="1"/>
          </p:nvGrpSpPr>
          <p:grpSpPr>
            <a:xfrm>
              <a:off x="12618967" y="0"/>
              <a:ext cx="952401" cy="5766966"/>
              <a:chOff x="12618967" y="0"/>
              <a:chExt cx="952401" cy="5766966"/>
            </a:xfrm>
          </p:grpSpPr>
          <p:grpSp>
            <p:nvGrpSpPr>
              <p:cNvPr id="67" name="Group 66"/>
              <p:cNvGrpSpPr/>
              <p:nvPr userDrawn="1"/>
            </p:nvGrpSpPr>
            <p:grpSpPr>
              <a:xfrm rot="5400000">
                <a:off x="11582059" y="1045293"/>
                <a:ext cx="2703052" cy="629236"/>
                <a:chOff x="1586734" y="4543426"/>
                <a:chExt cx="2703052" cy="629236"/>
              </a:xfrm>
            </p:grpSpPr>
            <p:sp>
              <p:nvSpPr>
                <p:cNvPr id="74" name="Rectangle 73"/>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75" name="Rectangle 74"/>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76" name="Rectangle 75"/>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77" name="Rectangle 76"/>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R:92</a:t>
                  </a:r>
                  <a:r>
                    <a:rPr lang="en-US" sz="500" baseline="0" dirty="0">
                      <a:gradFill>
                        <a:gsLst>
                          <a:gs pos="0">
                            <a:srgbClr val="FFFFFF"/>
                          </a:gs>
                          <a:gs pos="100000">
                            <a:srgbClr val="FFFFFF"/>
                          </a:gs>
                        </a:gsLst>
                        <a:lin ang="5400000" scaled="0"/>
                      </a:gradFill>
                      <a:ea typeface="Segoe UI" pitchFamily="34" charset="0"/>
                      <a:cs typeface="Segoe UI" pitchFamily="34" charset="0"/>
                    </a:rPr>
                    <a:t> G:45 B:145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78" name="Rectangle 77"/>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79" name="Rectangle 78"/>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68" name="Group 67"/>
              <p:cNvGrpSpPr/>
              <p:nvPr userDrawn="1"/>
            </p:nvGrpSpPr>
            <p:grpSpPr>
              <a:xfrm rot="5400000">
                <a:off x="10970856" y="3489620"/>
                <a:ext cx="3925458" cy="629233"/>
                <a:chOff x="3254158" y="4203959"/>
                <a:chExt cx="3925458" cy="629233"/>
              </a:xfrm>
            </p:grpSpPr>
            <p:sp>
              <p:nvSpPr>
                <p:cNvPr id="71" name="Rectangle 70"/>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solidFill>
                        <a:srgbClr val="000000"/>
                      </a:soli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solidFill>
                        <a:srgbClr val="000000"/>
                      </a:solidFill>
                      <a:latin typeface="+mn-lt"/>
                      <a:ea typeface="Segoe UI" pitchFamily="34" charset="0"/>
                      <a:cs typeface="Segoe UI" pitchFamily="34" charset="0"/>
                    </a:rPr>
                    <a:t>R:255 G:185 B:0</a:t>
                  </a:r>
                </a:p>
              </p:txBody>
            </p:sp>
            <p:sp>
              <p:nvSpPr>
                <p:cNvPr id="72" name="Rectangle 71"/>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73" name="Rectangle 72"/>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a:t>
                  </a:r>
                  <a:r>
                    <a:rPr lang="en-US" sz="500" baseline="0" dirty="0">
                      <a:gradFill>
                        <a:gsLst>
                          <a:gs pos="2092">
                            <a:srgbClr val="F8F8F8"/>
                          </a:gs>
                          <a:gs pos="10042">
                            <a:srgbClr val="F8F8F8"/>
                          </a:gs>
                        </a:gsLst>
                        <a:lin ang="5400000" scaled="0"/>
                      </a:gradFill>
                      <a:ea typeface="Segoe UI" pitchFamily="34" charset="0"/>
                      <a:cs typeface="Segoe UI" pitchFamily="34" charset="0"/>
                    </a:rPr>
                    <a:t> G:130 B:114</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69" name="TextBox 68"/>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solidFill>
                      <a:schemeClr val="bg1"/>
                    </a:solidFill>
                  </a:rPr>
                  <a:t>Main colors</a:t>
                </a:r>
              </a:p>
            </p:txBody>
          </p:sp>
          <p:sp>
            <p:nvSpPr>
              <p:cNvPr id="70" name="TextBox 69"/>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solidFill>
                      <a:schemeClr val="bg1"/>
                    </a:solidFill>
                  </a:rPr>
                  <a:t>Secondary colors (use only when</a:t>
                </a:r>
                <a:r>
                  <a:rPr lang="en-US" sz="1000" baseline="0" dirty="0">
                    <a:solidFill>
                      <a:schemeClr val="bg1"/>
                    </a:solidFill>
                  </a:rPr>
                  <a:t> necessary)</a:t>
                </a:r>
                <a:endParaRPr lang="en-US" sz="1000" dirty="0">
                  <a:solidFill>
                    <a:schemeClr val="bg1"/>
                  </a:solidFill>
                </a:endParaRPr>
              </a:p>
            </p:txBody>
          </p:sp>
        </p:grpSp>
        <p:sp>
          <p:nvSpPr>
            <p:cNvPr id="66" name="Rectangle 65"/>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4" r:id="rId17"/>
    <p:sldLayoutId id="2147484346" r:id="rId18"/>
    <p:sldLayoutId id="2147484347" r:id="rId19"/>
    <p:sldLayoutId id="2147484336"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54037" y="2125678"/>
            <a:ext cx="10693399" cy="1828786"/>
          </a:xfrm>
        </p:spPr>
        <p:txBody>
          <a:bodyPr/>
          <a:lstStyle/>
          <a:p>
            <a:r>
              <a:rPr lang="en-US" sz="4400" dirty="0" smtClean="0"/>
              <a:t>Building Smart Apps with</a:t>
            </a:r>
            <a:br>
              <a:rPr lang="en-US" sz="4400" dirty="0" smtClean="0"/>
            </a:br>
            <a:r>
              <a:rPr lang="en-US" sz="4400" dirty="0" smtClean="0"/>
              <a:t>Microsoft Cognitive Services</a:t>
            </a:r>
            <a:endParaRPr lang="en-US" sz="3600" b="1" dirty="0"/>
          </a:p>
        </p:txBody>
      </p:sp>
      <p:sp>
        <p:nvSpPr>
          <p:cNvPr id="5" name="Text Placeholder 4"/>
          <p:cNvSpPr>
            <a:spLocks noGrp="1"/>
          </p:cNvSpPr>
          <p:nvPr>
            <p:ph type="body" sz="quarter" idx="12"/>
          </p:nvPr>
        </p:nvSpPr>
        <p:spPr/>
        <p:txBody>
          <a:bodyPr/>
          <a:lstStyle/>
          <a:p>
            <a:r>
              <a:rPr lang="en-US" dirty="0" smtClean="0"/>
              <a:t>Jeff Prosise</a:t>
            </a:r>
            <a:endParaRPr lang="en-US" dirty="0"/>
          </a:p>
          <a:p>
            <a:r>
              <a:rPr lang="en-US" sz="2400" dirty="0" smtClean="0"/>
              <a:t>jeffpro@wintellect.com</a:t>
            </a:r>
            <a:endParaRPr lang="en-US" sz="2400" dirty="0"/>
          </a:p>
        </p:txBody>
      </p:sp>
    </p:spTree>
    <p:extLst>
      <p:ext uri="{BB962C8B-B14F-4D97-AF65-F5344CB8AC3E}">
        <p14:creationId xmlns:p14="http://schemas.microsoft.com/office/powerpoint/2010/main" val="3843575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JSON Output</a:t>
            </a:r>
            <a:endParaRPr lang="en-US" dirty="0"/>
          </a:p>
        </p:txBody>
      </p:sp>
      <p:sp>
        <p:nvSpPr>
          <p:cNvPr id="4" name="TextBox 3"/>
          <p:cNvSpPr txBox="1"/>
          <p:nvPr/>
        </p:nvSpPr>
        <p:spPr>
          <a:xfrm>
            <a:off x="274639" y="1363662"/>
            <a:ext cx="11889564" cy="5496889"/>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a:t>
            </a:r>
          </a:p>
          <a:p>
            <a:r>
              <a:rPr lang="en-US" sz="2000" dirty="0">
                <a:latin typeface="Lucida Console" panose="020B0609040504020204" pitchFamily="49" charset="0"/>
              </a:rPr>
              <a:t>  "description": {</a:t>
            </a:r>
          </a:p>
          <a:p>
            <a:r>
              <a:rPr lang="en-US" sz="2000" dirty="0">
                <a:latin typeface="Lucida Console" panose="020B0609040504020204" pitchFamily="49" charset="0"/>
              </a:rPr>
              <a:t>    "tags": </a:t>
            </a:r>
            <a:r>
              <a:rPr lang="en-US" sz="2000" dirty="0" smtClean="0">
                <a:latin typeface="Lucida Console" panose="020B0609040504020204" pitchFamily="49" charset="0"/>
              </a:rPr>
              <a:t>[ "</a:t>
            </a:r>
            <a:r>
              <a:rPr lang="en-US" sz="2000" dirty="0">
                <a:latin typeface="Lucida Console" panose="020B0609040504020204" pitchFamily="49" charset="0"/>
              </a:rPr>
              <a:t>man</a:t>
            </a:r>
            <a:r>
              <a:rPr lang="en-US" sz="2000" dirty="0" smtClean="0">
                <a:latin typeface="Lucida Console" panose="020B0609040504020204" pitchFamily="49" charset="0"/>
              </a:rPr>
              <a:t>", "</a:t>
            </a:r>
            <a:r>
              <a:rPr lang="en-US" sz="2000" dirty="0">
                <a:latin typeface="Lucida Console" panose="020B0609040504020204" pitchFamily="49" charset="0"/>
              </a:rPr>
              <a:t>dune</a:t>
            </a:r>
            <a:r>
              <a:rPr lang="en-US" sz="2000" dirty="0" smtClean="0">
                <a:latin typeface="Lucida Console" panose="020B0609040504020204" pitchFamily="49" charset="0"/>
              </a:rPr>
              <a:t>", "</a:t>
            </a:r>
            <a:r>
              <a:rPr lang="en-US" sz="2000" dirty="0">
                <a:latin typeface="Lucida Console" panose="020B0609040504020204" pitchFamily="49" charset="0"/>
              </a:rPr>
              <a:t>riding</a:t>
            </a:r>
            <a:r>
              <a:rPr lang="en-US" sz="2000" dirty="0" smtClean="0">
                <a:latin typeface="Lucida Console" panose="020B0609040504020204" pitchFamily="49" charset="0"/>
              </a:rPr>
              <a:t>", "</a:t>
            </a:r>
            <a:r>
              <a:rPr lang="en-US" sz="2000" dirty="0">
                <a:latin typeface="Lucida Console" panose="020B0609040504020204" pitchFamily="49" charset="0"/>
              </a:rPr>
              <a:t>board</a:t>
            </a:r>
            <a:r>
              <a:rPr lang="en-US" sz="2000" dirty="0" smtClean="0">
                <a:latin typeface="Lucida Console" panose="020B0609040504020204" pitchFamily="49" charset="0"/>
              </a:rPr>
              <a:t>", "</a:t>
            </a:r>
            <a:r>
              <a:rPr lang="en-US" sz="2000" dirty="0">
                <a:latin typeface="Lucida Console" panose="020B0609040504020204" pitchFamily="49" charset="0"/>
              </a:rPr>
              <a:t>hill</a:t>
            </a:r>
            <a:r>
              <a:rPr lang="en-US" sz="2000" dirty="0" smtClean="0">
                <a:latin typeface="Lucida Console" panose="020B0609040504020204" pitchFamily="49" charset="0"/>
              </a:rPr>
              <a:t>", ..., "</a:t>
            </a:r>
            <a:r>
              <a:rPr lang="en-US" sz="2000" dirty="0">
                <a:latin typeface="Lucida Console" panose="020B0609040504020204" pitchFamily="49" charset="0"/>
              </a:rPr>
              <a:t>sand</a:t>
            </a:r>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a:latin typeface="Lucida Console" panose="020B0609040504020204" pitchFamily="49" charset="0"/>
              </a:rPr>
              <a:t>    "captions": [</a:t>
            </a:r>
          </a:p>
          <a:p>
            <a:r>
              <a:rPr lang="en-US" sz="2000" dirty="0">
                <a:latin typeface="Lucida Console" panose="020B0609040504020204" pitchFamily="49" charset="0"/>
              </a:rPr>
              <a:t>      {</a:t>
            </a:r>
          </a:p>
          <a:p>
            <a:r>
              <a:rPr lang="en-US" sz="2000" dirty="0">
                <a:latin typeface="Lucida Console" panose="020B0609040504020204" pitchFamily="49" charset="0"/>
              </a:rPr>
              <a:t>        "text": "a man riding a skateboard in the sand",</a:t>
            </a:r>
          </a:p>
          <a:p>
            <a:r>
              <a:rPr lang="en-US" sz="2000" dirty="0">
                <a:latin typeface="Lucida Console" panose="020B0609040504020204" pitchFamily="49" charset="0"/>
              </a:rPr>
              <a:t>        "confidence": 0.66107721083049154</a:t>
            </a: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  "</a:t>
            </a:r>
            <a:r>
              <a:rPr lang="en-US" sz="2000" dirty="0" err="1">
                <a:latin typeface="Lucida Console" panose="020B0609040504020204" pitchFamily="49" charset="0"/>
              </a:rPr>
              <a:t>requestId</a:t>
            </a:r>
            <a:r>
              <a:rPr lang="en-US" sz="2000" dirty="0">
                <a:latin typeface="Lucida Console" panose="020B0609040504020204" pitchFamily="49" charset="0"/>
              </a:rPr>
              <a:t>": "03501f93-a0ba-4205-a778-6e02cce2b509",</a:t>
            </a:r>
          </a:p>
          <a:p>
            <a:r>
              <a:rPr lang="en-US" sz="2000" dirty="0">
                <a:latin typeface="Lucida Console" panose="020B0609040504020204" pitchFamily="49" charset="0"/>
              </a:rPr>
              <a:t>  "metadata": {</a:t>
            </a:r>
          </a:p>
          <a:p>
            <a:r>
              <a:rPr lang="en-US" sz="2000" dirty="0">
                <a:latin typeface="Lucida Console" panose="020B0609040504020204" pitchFamily="49" charset="0"/>
              </a:rPr>
              <a:t>    "width": 3072,</a:t>
            </a:r>
          </a:p>
          <a:p>
            <a:r>
              <a:rPr lang="en-US" sz="2000" dirty="0">
                <a:latin typeface="Lucida Console" panose="020B0609040504020204" pitchFamily="49" charset="0"/>
              </a:rPr>
              <a:t>    "height": 2304,</a:t>
            </a:r>
          </a:p>
          <a:p>
            <a:r>
              <a:rPr lang="en-US" sz="2000" dirty="0">
                <a:latin typeface="Lucida Console" panose="020B0609040504020204" pitchFamily="49" charset="0"/>
              </a:rPr>
              <a:t>    "format": "Jpeg"</a:t>
            </a:r>
          </a:p>
          <a:p>
            <a:r>
              <a:rPr lang="en-US" sz="2000" dirty="0">
                <a:latin typeface="Lucida Console" panose="020B0609040504020204" pitchFamily="49" charset="0"/>
              </a:rPr>
              <a:t>  }</a:t>
            </a:r>
          </a:p>
          <a:p>
            <a:r>
              <a:rPr lang="en-US" sz="2000" dirty="0">
                <a:latin typeface="Lucida Console" panose="020B0609040504020204" pitchFamily="49" charset="0"/>
              </a:rPr>
              <a:t>}</a:t>
            </a:r>
            <a:endParaRPr lang="en-US" sz="2000" dirty="0">
              <a:latin typeface="Lucida Console" panose="020B0609040504020204" pitchFamily="49" charset="0"/>
            </a:endParaRPr>
          </a:p>
        </p:txBody>
      </p:sp>
    </p:spTree>
    <p:extLst>
      <p:ext uri="{BB962C8B-B14F-4D97-AF65-F5344CB8AC3E}">
        <p14:creationId xmlns:p14="http://schemas.microsoft.com/office/powerpoint/2010/main" val="1034081591"/>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Captioning an Image (C</a:t>
            </a:r>
            <a:r>
              <a:rPr lang="en-US" dirty="0" smtClean="0"/>
              <a:t># with SDK)</a:t>
            </a:r>
            <a:endParaRPr lang="en-US" dirty="0"/>
          </a:p>
        </p:txBody>
      </p:sp>
      <p:sp>
        <p:nvSpPr>
          <p:cNvPr id="4" name="TextBox 3"/>
          <p:cNvSpPr txBox="1"/>
          <p:nvPr/>
        </p:nvSpPr>
        <p:spPr>
          <a:xfrm>
            <a:off x="274639" y="1363662"/>
            <a:ext cx="11889564" cy="4881336"/>
          </a:xfrm>
          <a:prstGeom prst="rect">
            <a:avLst/>
          </a:prstGeom>
          <a:noFill/>
        </p:spPr>
        <p:txBody>
          <a:bodyPr wrap="square" lIns="182880" tIns="146304" rIns="182880" bIns="146304" rtlCol="0">
            <a:spAutoFit/>
          </a:bodyPr>
          <a:lstStyle/>
          <a:p>
            <a:r>
              <a:rPr lang="en-US" sz="2000" dirty="0" err="1" smtClean="0">
                <a:latin typeface="Lucida Console" panose="020B0609040504020204" pitchFamily="49" charset="0"/>
              </a:rPr>
              <a:t>var</a:t>
            </a:r>
            <a:r>
              <a:rPr lang="en-US" sz="2000" dirty="0" smtClean="0">
                <a:latin typeface="Lucida Console" panose="020B0609040504020204" pitchFamily="49" charset="0"/>
              </a:rPr>
              <a:t> vision = new </a:t>
            </a:r>
            <a:r>
              <a:rPr lang="en-US" sz="2000" dirty="0" err="1" smtClean="0">
                <a:latin typeface="Lucida Console" panose="020B0609040504020204" pitchFamily="49" charset="0"/>
              </a:rPr>
              <a:t>VisionServiceClient</a:t>
            </a:r>
            <a:r>
              <a:rPr lang="en-US" sz="2000" dirty="0" smtClean="0">
                <a:latin typeface="Lucida Console" panose="020B0609040504020204" pitchFamily="49" charset="0"/>
              </a:rPr>
              <a:t>("</a:t>
            </a:r>
            <a:r>
              <a:rPr lang="en-US" sz="2000" dirty="0" err="1" smtClean="0">
                <a:latin typeface="Lucida Console" panose="020B0609040504020204" pitchFamily="49" charset="0"/>
              </a:rPr>
              <a:t>subscription_key</a:t>
            </a:r>
            <a:r>
              <a:rPr lang="en-US" sz="2000" dirty="0" smtClean="0">
                <a:latin typeface="Lucida Console" panose="020B0609040504020204" pitchFamily="49" charset="0"/>
              </a:rPr>
              <a:t>");</a:t>
            </a:r>
          </a:p>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smtClean="0">
                <a:latin typeface="Lucida Console" panose="020B0609040504020204" pitchFamily="49" charset="0"/>
              </a:rPr>
              <a:t>features = new </a:t>
            </a:r>
            <a:r>
              <a:rPr lang="en-US" sz="2000" dirty="0" err="1">
                <a:latin typeface="Lucida Console" panose="020B0609040504020204" pitchFamily="49" charset="0"/>
              </a:rPr>
              <a:t>VisualFeature</a:t>
            </a:r>
            <a:r>
              <a:rPr lang="en-US" sz="2000" dirty="0">
                <a:latin typeface="Lucida Console" panose="020B0609040504020204" pitchFamily="49" charset="0"/>
              </a:rPr>
              <a:t>[] { </a:t>
            </a:r>
            <a:r>
              <a:rPr lang="en-US" sz="2000" dirty="0" err="1">
                <a:latin typeface="Lucida Console" panose="020B0609040504020204" pitchFamily="49" charset="0"/>
              </a:rPr>
              <a:t>VisualFeature.Description</a:t>
            </a:r>
            <a:r>
              <a:rPr lang="en-US" sz="2000" dirty="0">
                <a:latin typeface="Lucida Console" panose="020B0609040504020204" pitchFamily="49" charset="0"/>
              </a:rPr>
              <a:t> };</a:t>
            </a:r>
          </a:p>
          <a:p>
            <a:endParaRPr lang="en-US" sz="2000" dirty="0" smtClean="0">
              <a:latin typeface="Lucida Console" panose="020B0609040504020204" pitchFamily="49" charset="0"/>
            </a:endParaRPr>
          </a:p>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smtClean="0">
                <a:latin typeface="Lucida Console" panose="020B0609040504020204" pitchFamily="49" charset="0"/>
              </a:rPr>
              <a:t>result = await </a:t>
            </a:r>
            <a:r>
              <a:rPr lang="en-US" sz="2000" dirty="0" err="1" smtClean="0">
                <a:latin typeface="Lucida Console" panose="020B0609040504020204" pitchFamily="49" charset="0"/>
              </a:rPr>
              <a:t>vision.AnalyzeImageAsync</a:t>
            </a:r>
            <a:r>
              <a:rPr lang="en-US" sz="2000" dirty="0" smtClean="0">
                <a:latin typeface="Lucida Console" panose="020B0609040504020204" pitchFamily="49" charset="0"/>
              </a:rPr>
              <a:t> </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https://intellipix.blob.core.windows.net/photos/Dubai.jpg</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features</a:t>
            </a:r>
          </a:p>
          <a:p>
            <a:r>
              <a:rPr lang="en-US" sz="2000" dirty="0" smtClean="0">
                <a:latin typeface="Lucida Console" panose="020B0609040504020204" pitchFamily="49" charset="0"/>
              </a:rPr>
              <a:t>);</a:t>
            </a:r>
            <a:endParaRPr lang="en-US" sz="2000" dirty="0">
              <a:latin typeface="Lucida Console" panose="020B0609040504020204" pitchFamily="49" charset="0"/>
            </a:endParaRPr>
          </a:p>
          <a:p>
            <a:endParaRPr lang="en-US" sz="2000" dirty="0">
              <a:latin typeface="Lucida Console" panose="020B0609040504020204" pitchFamily="49" charset="0"/>
            </a:endParaRPr>
          </a:p>
          <a:p>
            <a:r>
              <a:rPr lang="en-US" sz="2000" dirty="0">
                <a:latin typeface="Lucida Console" panose="020B0609040504020204" pitchFamily="49" charset="0"/>
              </a:rPr>
              <a:t>string caption = </a:t>
            </a:r>
            <a:r>
              <a:rPr lang="en-US" sz="2000" dirty="0" err="1">
                <a:latin typeface="Lucida Console" panose="020B0609040504020204" pitchFamily="49" charset="0"/>
              </a:rPr>
              <a:t>result.Description.Captions</a:t>
            </a:r>
            <a:r>
              <a:rPr lang="en-US" sz="2000" dirty="0">
                <a:latin typeface="Lucida Console" panose="020B0609040504020204" pitchFamily="49" charset="0"/>
              </a:rPr>
              <a:t>[0].Text);</a:t>
            </a:r>
          </a:p>
          <a:p>
            <a:endParaRPr lang="en-US" sz="2000" dirty="0">
              <a:latin typeface="Lucida Console" panose="020B0609040504020204" pitchFamily="49" charset="0"/>
            </a:endParaRPr>
          </a:p>
          <a:p>
            <a:r>
              <a:rPr lang="en-US" sz="2000" dirty="0" err="1">
                <a:latin typeface="Lucida Console" panose="020B0609040504020204" pitchFamily="49" charset="0"/>
              </a:rPr>
              <a:t>foreach</a:t>
            </a:r>
            <a:r>
              <a:rPr lang="en-US" sz="2000" dirty="0">
                <a:latin typeface="Lucida Console" panose="020B0609040504020204" pitchFamily="49" charset="0"/>
              </a:rPr>
              <a:t> (string tag in </a:t>
            </a:r>
            <a:r>
              <a:rPr lang="en-US" sz="2000" dirty="0" err="1">
                <a:latin typeface="Lucida Console" panose="020B0609040504020204" pitchFamily="49" charset="0"/>
              </a:rPr>
              <a:t>result.Description.Tags</a:t>
            </a:r>
            <a:r>
              <a:rPr lang="en-US" sz="2000" dirty="0">
                <a:latin typeface="Lucida Console" panose="020B0609040504020204" pitchFamily="49" charset="0"/>
              </a:rPr>
              <a:t>)</a:t>
            </a:r>
          </a:p>
          <a:p>
            <a:r>
              <a:rPr lang="en-US" sz="2000" dirty="0">
                <a:latin typeface="Lucida Console" panose="020B0609040504020204" pitchFamily="49" charset="0"/>
              </a:rPr>
              <a:t>{</a:t>
            </a:r>
          </a:p>
          <a:p>
            <a:r>
              <a:rPr lang="en-US" sz="2000" dirty="0">
                <a:latin typeface="Lucida Console" panose="020B0609040504020204" pitchFamily="49" charset="0"/>
              </a:rPr>
              <a:t>    // tag holds descriptive tag for image (e.g., </a:t>
            </a:r>
            <a:r>
              <a:rPr lang="en-US" sz="2000" dirty="0" smtClean="0">
                <a:latin typeface="Lucida Console" panose="020B0609040504020204" pitchFamily="49" charset="0"/>
              </a:rPr>
              <a:t>"</a:t>
            </a:r>
            <a:r>
              <a:rPr lang="en-US" sz="2000" dirty="0" smtClean="0">
                <a:latin typeface="Lucida Console" panose="020B0609040504020204" pitchFamily="49" charset="0"/>
              </a:rPr>
              <a:t>sand</a:t>
            </a:r>
            <a:r>
              <a:rPr lang="en-US" sz="2000" dirty="0" smtClean="0">
                <a:latin typeface="Lucida Console" panose="020B0609040504020204" pitchFamily="49" charset="0"/>
              </a:rPr>
              <a:t>")</a:t>
            </a:r>
            <a:endParaRPr lang="en-US" sz="2000" dirty="0">
              <a:latin typeface="Lucida Console" panose="020B0609040504020204" pitchFamily="49" charset="0"/>
            </a:endParaRPr>
          </a:p>
          <a:p>
            <a:r>
              <a:rPr lang="en-US" sz="2000" dirty="0">
                <a:latin typeface="Lucida Console" panose="020B0609040504020204" pitchFamily="49" charset="0"/>
              </a:rPr>
              <a:t>}</a:t>
            </a:r>
          </a:p>
          <a:p>
            <a:pPr>
              <a:lnSpc>
                <a:spcPct val="90000"/>
              </a:lnSpc>
              <a:spcAft>
                <a:spcPts val="600"/>
              </a:spcAft>
            </a:pPr>
            <a:endParaRPr lang="en-US" sz="2000" dirty="0" err="1" smtClean="0">
              <a:gradFill>
                <a:gsLst>
                  <a:gs pos="2917">
                    <a:schemeClr val="tx1"/>
                  </a:gs>
                  <a:gs pos="30000">
                    <a:schemeClr val="tx1"/>
                  </a:gs>
                </a:gsLst>
                <a:lin ang="5400000" scaled="0"/>
              </a:gradFill>
              <a:latin typeface="Lucida Console" panose="020B0609040504020204" pitchFamily="49" charset="0"/>
            </a:endParaRPr>
          </a:p>
        </p:txBody>
      </p:sp>
    </p:spTree>
    <p:extLst>
      <p:ext uri="{BB962C8B-B14F-4D97-AF65-F5344CB8AC3E}">
        <p14:creationId xmlns:p14="http://schemas.microsoft.com/office/powerpoint/2010/main" val="2896001298"/>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Captioning an Image (Node.js)</a:t>
            </a:r>
            <a:endParaRPr lang="en-US" dirty="0"/>
          </a:p>
        </p:txBody>
      </p:sp>
      <p:sp>
        <p:nvSpPr>
          <p:cNvPr id="4" name="TextBox 3"/>
          <p:cNvSpPr txBox="1"/>
          <p:nvPr/>
        </p:nvSpPr>
        <p:spPr>
          <a:xfrm>
            <a:off x="274639" y="1363662"/>
            <a:ext cx="11889564" cy="5004447"/>
          </a:xfrm>
          <a:prstGeom prst="rect">
            <a:avLst/>
          </a:prstGeom>
          <a:noFill/>
        </p:spPr>
        <p:txBody>
          <a:bodyPr wrap="square" lIns="182880" tIns="146304" rIns="182880" bIns="146304" rtlCol="0">
            <a:spAutoFit/>
          </a:bodyPr>
          <a:lstStyle/>
          <a:p>
            <a:r>
              <a:rPr lang="en-US" dirty="0" err="1">
                <a:latin typeface="Lucida Console" panose="020B0609040504020204" pitchFamily="49" charset="0"/>
              </a:rPr>
              <a:t>var</a:t>
            </a:r>
            <a:r>
              <a:rPr lang="en-US" dirty="0">
                <a:latin typeface="Lucida Console" panose="020B0609040504020204" pitchFamily="49" charset="0"/>
              </a:rPr>
              <a:t> options = {</a:t>
            </a:r>
          </a:p>
          <a:p>
            <a:r>
              <a:rPr lang="en-US" dirty="0">
                <a:latin typeface="Lucida Console" panose="020B0609040504020204" pitchFamily="49" charset="0"/>
              </a:rPr>
              <a:t>    url: "</a:t>
            </a:r>
            <a:r>
              <a:rPr lang="en-US" dirty="0" smtClean="0">
                <a:latin typeface="Lucida Console" panose="020B0609040504020204" pitchFamily="49" charset="0"/>
              </a:rPr>
              <a:t>https</a:t>
            </a:r>
            <a:r>
              <a:rPr lang="en-US" dirty="0">
                <a:latin typeface="Lucida Console" panose="020B0609040504020204" pitchFamily="49" charset="0"/>
              </a:rPr>
              <a:t>://westus.api.cognitive.microsoft.com/vision/v1.0/analyze",</a:t>
            </a:r>
          </a:p>
          <a:p>
            <a:r>
              <a:rPr lang="en-US" dirty="0">
                <a:latin typeface="Lucida Console" panose="020B0609040504020204" pitchFamily="49" charset="0"/>
              </a:rPr>
              <a:t>    </a:t>
            </a:r>
            <a:r>
              <a:rPr lang="en-US" dirty="0" err="1">
                <a:latin typeface="Lucida Console" panose="020B0609040504020204" pitchFamily="49" charset="0"/>
              </a:rPr>
              <a:t>qs</a:t>
            </a:r>
            <a:r>
              <a:rPr lang="en-US" dirty="0">
                <a:latin typeface="Lucida Console" panose="020B0609040504020204" pitchFamily="49" charset="0"/>
              </a:rPr>
              <a:t>: { </a:t>
            </a:r>
            <a:r>
              <a:rPr lang="en-US" dirty="0" err="1">
                <a:latin typeface="Lucida Console" panose="020B0609040504020204" pitchFamily="49" charset="0"/>
              </a:rPr>
              <a:t>visualFeatures</a:t>
            </a:r>
            <a:r>
              <a:rPr lang="en-US" dirty="0">
                <a:latin typeface="Lucida Console" panose="020B0609040504020204" pitchFamily="49" charset="0"/>
              </a:rPr>
              <a:t>: "Description" },</a:t>
            </a:r>
          </a:p>
          <a:p>
            <a:r>
              <a:rPr lang="en-US" dirty="0">
                <a:latin typeface="Lucida Console" panose="020B0609040504020204" pitchFamily="49" charset="0"/>
              </a:rPr>
              <a:t>    method: </a:t>
            </a:r>
            <a:r>
              <a:rPr lang="en-US" dirty="0" smtClean="0">
                <a:latin typeface="Lucida Console" panose="020B0609040504020204" pitchFamily="49" charset="0"/>
              </a:rPr>
              <a:t>"POST</a:t>
            </a:r>
            <a:r>
              <a:rPr lang="en-US" dirty="0">
                <a:latin typeface="Lucida Console" panose="020B0609040504020204" pitchFamily="49" charset="0"/>
              </a:rPr>
              <a:t>"</a:t>
            </a:r>
            <a:r>
              <a:rPr lang="en-US" dirty="0" smtClean="0">
                <a:latin typeface="Lucida Console" panose="020B0609040504020204" pitchFamily="49" charset="0"/>
              </a:rPr>
              <a:t>,</a:t>
            </a:r>
            <a:endParaRPr lang="en-US" dirty="0">
              <a:latin typeface="Lucida Console" panose="020B0609040504020204" pitchFamily="49" charset="0"/>
            </a:endParaRPr>
          </a:p>
          <a:p>
            <a:r>
              <a:rPr lang="en-US" dirty="0">
                <a:latin typeface="Lucida Console" panose="020B0609040504020204" pitchFamily="49" charset="0"/>
              </a:rPr>
              <a:t>    headers: {</a:t>
            </a:r>
          </a:p>
          <a:p>
            <a:r>
              <a:rPr lang="en-US" dirty="0">
                <a:latin typeface="Lucida Console" panose="020B0609040504020204" pitchFamily="49" charset="0"/>
              </a:rPr>
              <a:t>        </a:t>
            </a:r>
            <a:r>
              <a:rPr lang="en-US" dirty="0" smtClean="0">
                <a:latin typeface="Lucida Console" panose="020B0609040504020204" pitchFamily="49" charset="0"/>
              </a:rPr>
              <a:t>"Content-Type</a:t>
            </a:r>
            <a:r>
              <a:rPr lang="en-US" dirty="0">
                <a:latin typeface="Lucida Console" panose="020B0609040504020204" pitchFamily="49" charset="0"/>
              </a:rPr>
              <a:t>"</a:t>
            </a:r>
            <a:r>
              <a:rPr lang="en-US" dirty="0" smtClean="0">
                <a:latin typeface="Lucida Console" panose="020B0609040504020204" pitchFamily="49" charset="0"/>
              </a:rPr>
              <a:t>: </a:t>
            </a:r>
            <a:r>
              <a:rPr lang="en-US" dirty="0">
                <a:latin typeface="Lucida Console" panose="020B0609040504020204" pitchFamily="49" charset="0"/>
              </a:rPr>
              <a:t>"</a:t>
            </a:r>
            <a:r>
              <a:rPr lang="en-US" dirty="0" smtClean="0">
                <a:latin typeface="Lucida Console" panose="020B0609040504020204" pitchFamily="49" charset="0"/>
              </a:rPr>
              <a:t>application/</a:t>
            </a:r>
            <a:r>
              <a:rPr lang="en-US" dirty="0" err="1" smtClean="0">
                <a:latin typeface="Lucida Console" panose="020B0609040504020204" pitchFamily="49" charset="0"/>
              </a:rPr>
              <a:t>json</a:t>
            </a:r>
            <a:r>
              <a:rPr lang="en-US" dirty="0">
                <a:latin typeface="Lucida Console" panose="020B0609040504020204" pitchFamily="49" charset="0"/>
              </a:rPr>
              <a:t>"</a:t>
            </a:r>
            <a:r>
              <a:rPr lang="en-US" dirty="0" smtClean="0">
                <a:latin typeface="Lucida Console" panose="020B0609040504020204" pitchFamily="49" charset="0"/>
              </a:rPr>
              <a:t>,</a:t>
            </a:r>
            <a:endParaRPr lang="en-US" dirty="0">
              <a:latin typeface="Lucida Console" panose="020B0609040504020204" pitchFamily="49" charset="0"/>
            </a:endParaRPr>
          </a:p>
          <a:p>
            <a:r>
              <a:rPr lang="en-US" dirty="0">
                <a:latin typeface="Lucida Console" panose="020B0609040504020204" pitchFamily="49" charset="0"/>
              </a:rPr>
              <a:t>        </a:t>
            </a:r>
            <a:r>
              <a:rPr lang="en-US" dirty="0" smtClean="0">
                <a:latin typeface="Lucida Console" panose="020B0609040504020204" pitchFamily="49" charset="0"/>
              </a:rPr>
              <a:t>"</a:t>
            </a:r>
            <a:r>
              <a:rPr lang="en-US" dirty="0" err="1" smtClean="0">
                <a:latin typeface="Lucida Console" panose="020B0609040504020204" pitchFamily="49" charset="0"/>
              </a:rPr>
              <a:t>Ocp</a:t>
            </a:r>
            <a:r>
              <a:rPr lang="en-US" dirty="0" smtClean="0">
                <a:latin typeface="Lucida Console" panose="020B0609040504020204" pitchFamily="49" charset="0"/>
              </a:rPr>
              <a:t>-</a:t>
            </a:r>
            <a:r>
              <a:rPr lang="en-US" dirty="0" err="1" smtClean="0">
                <a:latin typeface="Lucida Console" panose="020B0609040504020204" pitchFamily="49" charset="0"/>
              </a:rPr>
              <a:t>Apim</a:t>
            </a:r>
            <a:r>
              <a:rPr lang="en-US" dirty="0" smtClean="0">
                <a:latin typeface="Lucida Console" panose="020B0609040504020204" pitchFamily="49" charset="0"/>
              </a:rPr>
              <a:t>-Subscription-Key</a:t>
            </a:r>
            <a:r>
              <a:rPr lang="en-US" dirty="0">
                <a:latin typeface="Lucida Console" panose="020B0609040504020204" pitchFamily="49" charset="0"/>
              </a:rPr>
              <a:t>"</a:t>
            </a:r>
            <a:r>
              <a:rPr lang="en-US" dirty="0" smtClean="0">
                <a:latin typeface="Lucida Console" panose="020B0609040504020204" pitchFamily="49" charset="0"/>
              </a:rPr>
              <a:t>: </a:t>
            </a:r>
            <a:r>
              <a:rPr lang="en-US" dirty="0">
                <a:latin typeface="Lucida Console" panose="020B0609040504020204" pitchFamily="49" charset="0"/>
              </a:rPr>
              <a:t>"</a:t>
            </a:r>
            <a:r>
              <a:rPr lang="en-US" dirty="0" err="1" smtClean="0">
                <a:latin typeface="Lucida Console" panose="020B0609040504020204" pitchFamily="49" charset="0"/>
              </a:rPr>
              <a:t>subscription_key</a:t>
            </a:r>
            <a:r>
              <a:rPr lang="en-US" dirty="0">
                <a:latin typeface="Lucida Console" panose="020B0609040504020204" pitchFamily="49" charset="0"/>
              </a:rPr>
              <a:t>"</a:t>
            </a:r>
          </a:p>
          <a:p>
            <a:r>
              <a:rPr lang="en-US" dirty="0">
                <a:latin typeface="Lucida Console" panose="020B0609040504020204" pitchFamily="49" charset="0"/>
              </a:rPr>
              <a:t>    },</a:t>
            </a:r>
          </a:p>
          <a:p>
            <a:r>
              <a:rPr lang="en-US" dirty="0" smtClean="0">
                <a:latin typeface="Lucida Console" panose="020B0609040504020204" pitchFamily="49" charset="0"/>
              </a:rPr>
              <a:t>    body</a:t>
            </a:r>
            <a:r>
              <a:rPr lang="en-US" dirty="0">
                <a:latin typeface="Lucida Console" panose="020B0609040504020204" pitchFamily="49" charset="0"/>
              </a:rPr>
              <a:t>: </a:t>
            </a:r>
            <a:r>
              <a:rPr lang="en-US" dirty="0" smtClean="0">
                <a:latin typeface="Lucida Console" panose="020B0609040504020204" pitchFamily="49" charset="0"/>
              </a:rPr>
              <a:t>{ url</a:t>
            </a:r>
            <a:r>
              <a:rPr lang="en-US" dirty="0">
                <a:latin typeface="Lucida Console" panose="020B0609040504020204" pitchFamily="49" charset="0"/>
              </a:rPr>
              <a:t>: </a:t>
            </a:r>
            <a:r>
              <a:rPr lang="en-US" dirty="0">
                <a:latin typeface="Lucida Console" panose="020B0609040504020204" pitchFamily="49" charset="0"/>
              </a:rPr>
              <a:t>"https://intellipix.blob.core.windows.net/photos/Dubai.jpg" </a:t>
            </a:r>
            <a:r>
              <a:rPr lang="en-US" dirty="0" smtClean="0">
                <a:latin typeface="Lucida Console" panose="020B0609040504020204" pitchFamily="49" charset="0"/>
              </a:rPr>
              <a:t>},</a:t>
            </a:r>
            <a:endParaRPr lang="en-US" dirty="0">
              <a:latin typeface="Lucida Console" panose="020B0609040504020204" pitchFamily="49" charset="0"/>
            </a:endParaRPr>
          </a:p>
          <a:p>
            <a:r>
              <a:rPr lang="en-US" dirty="0" smtClean="0">
                <a:latin typeface="Lucida Console" panose="020B0609040504020204" pitchFamily="49" charset="0"/>
              </a:rPr>
              <a:t>    </a:t>
            </a:r>
            <a:r>
              <a:rPr lang="en-US" dirty="0" err="1" smtClean="0">
                <a:latin typeface="Lucida Console" panose="020B0609040504020204" pitchFamily="49" charset="0"/>
              </a:rPr>
              <a:t>json</a:t>
            </a:r>
            <a:r>
              <a:rPr lang="en-US" dirty="0" smtClean="0">
                <a:latin typeface="Lucida Console" panose="020B0609040504020204" pitchFamily="49" charset="0"/>
              </a:rPr>
              <a:t>: true</a:t>
            </a:r>
          </a:p>
          <a:p>
            <a:r>
              <a:rPr lang="en-US" dirty="0" smtClean="0">
                <a:latin typeface="Lucida Console" panose="020B0609040504020204" pitchFamily="49" charset="0"/>
              </a:rPr>
              <a:t>};</a:t>
            </a:r>
          </a:p>
          <a:p>
            <a:endParaRPr lang="en-US" dirty="0">
              <a:latin typeface="Lucida Console" panose="020B0609040504020204" pitchFamily="49" charset="0"/>
            </a:endParaRPr>
          </a:p>
          <a:p>
            <a:r>
              <a:rPr lang="en-US" dirty="0">
                <a:latin typeface="Lucida Console" panose="020B0609040504020204" pitchFamily="49" charset="0"/>
              </a:rPr>
              <a:t>request(options, function(err, response, result) {</a:t>
            </a:r>
          </a:p>
          <a:p>
            <a:r>
              <a:rPr lang="en-US" dirty="0">
                <a:latin typeface="Lucida Console" panose="020B0609040504020204" pitchFamily="49" charset="0"/>
              </a:rPr>
              <a:t>    if(!err) {</a:t>
            </a:r>
          </a:p>
          <a:p>
            <a:r>
              <a:rPr lang="en-US" dirty="0">
                <a:latin typeface="Lucida Console" panose="020B0609040504020204" pitchFamily="49" charset="0"/>
              </a:rPr>
              <a:t>        </a:t>
            </a:r>
            <a:r>
              <a:rPr lang="en-US" dirty="0" err="1">
                <a:latin typeface="Lucida Console" panose="020B0609040504020204" pitchFamily="49" charset="0"/>
              </a:rPr>
              <a:t>var</a:t>
            </a:r>
            <a:r>
              <a:rPr lang="en-US" dirty="0">
                <a:latin typeface="Lucida Console" panose="020B0609040504020204" pitchFamily="49" charset="0"/>
              </a:rPr>
              <a:t> caption = </a:t>
            </a:r>
            <a:r>
              <a:rPr lang="en-US" dirty="0" err="1">
                <a:latin typeface="Lucida Console" panose="020B0609040504020204" pitchFamily="49" charset="0"/>
              </a:rPr>
              <a:t>result.description.captions</a:t>
            </a:r>
            <a:r>
              <a:rPr lang="en-US" dirty="0">
                <a:latin typeface="Lucida Console" panose="020B0609040504020204" pitchFamily="49" charset="0"/>
              </a:rPr>
              <a:t>[0].text;</a:t>
            </a:r>
          </a:p>
          <a:p>
            <a:r>
              <a:rPr lang="en-US" dirty="0">
                <a:latin typeface="Lucida Console" panose="020B0609040504020204" pitchFamily="49" charset="0"/>
              </a:rPr>
              <a:t>    }</a:t>
            </a:r>
          </a:p>
          <a:p>
            <a:r>
              <a:rPr lang="en-US" dirty="0" smtClean="0">
                <a:latin typeface="Lucida Console" panose="020B0609040504020204" pitchFamily="49" charset="0"/>
              </a:rPr>
              <a:t>});</a:t>
            </a:r>
            <a:endParaRPr lang="en-US" dirty="0">
              <a:latin typeface="Lucida Console" panose="020B0609040504020204" pitchFamily="49" charset="0"/>
            </a:endParaRPr>
          </a:p>
        </p:txBody>
      </p:sp>
    </p:spTree>
    <p:extLst>
      <p:ext uri="{BB962C8B-B14F-4D97-AF65-F5344CB8AC3E}">
        <p14:creationId xmlns:p14="http://schemas.microsoft.com/office/powerpoint/2010/main" val="3845962328"/>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Analyzing an Image for Adult Content</a:t>
            </a:r>
            <a:endParaRPr lang="en-US" dirty="0"/>
          </a:p>
        </p:txBody>
      </p:sp>
      <p:sp>
        <p:nvSpPr>
          <p:cNvPr id="4" name="TextBox 3"/>
          <p:cNvSpPr txBox="1"/>
          <p:nvPr/>
        </p:nvSpPr>
        <p:spPr>
          <a:xfrm>
            <a:off x="274639" y="1363662"/>
            <a:ext cx="11889564" cy="2142125"/>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/vision/v1.0/</a:t>
            </a:r>
            <a:r>
              <a:rPr lang="en-US" sz="2000" dirty="0" err="1" smtClean="0">
                <a:latin typeface="Lucida Console" panose="020B0609040504020204" pitchFamily="49" charset="0"/>
              </a:rPr>
              <a:t>analyze?visualFeatures</a:t>
            </a:r>
            <a:r>
              <a:rPr lang="en-US" sz="2000" dirty="0" smtClean="0">
                <a:latin typeface="Lucida Console" panose="020B0609040504020204" pitchFamily="49" charset="0"/>
              </a:rPr>
              <a:t>=Adult </a:t>
            </a:r>
            <a:r>
              <a:rPr lang="en-US" sz="2000" dirty="0">
                <a:latin typeface="Lucida Console" panose="020B0609040504020204" pitchFamily="49" charset="0"/>
              </a:rPr>
              <a:t>HTTP/1.1</a:t>
            </a:r>
          </a:p>
          <a:p>
            <a:r>
              <a:rPr lang="en-US" sz="2000" dirty="0">
                <a:latin typeface="Lucida Console" panose="020B0609040504020204" pitchFamily="49" charset="0"/>
              </a:rPr>
              <a:t>Content-Type: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r>
              <a:rPr lang="en-US" sz="2000" dirty="0">
                <a:latin typeface="Lucida Console" panose="020B0609040504020204" pitchFamily="49" charset="0"/>
              </a:rPr>
              <a:t>Host: </a:t>
            </a:r>
            <a:r>
              <a:rPr lang="en-US" sz="2000" dirty="0" smtClean="0">
                <a:latin typeface="Lucida Console" panose="020B0609040504020204" pitchFamily="49" charset="0"/>
              </a:rPr>
              <a:t>westus.api.cognitive.microsoft.com:443</a:t>
            </a:r>
            <a:endParaRPr lang="en-US" sz="2000" dirty="0">
              <a:latin typeface="Lucida Console" panose="020B0609040504020204" pitchFamily="49" charset="0"/>
            </a:endParaRPr>
          </a:p>
          <a:p>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 ••••••••••••••••••••••••••••••••</a:t>
            </a:r>
          </a:p>
          <a:p>
            <a:endParaRPr lang="en-US" sz="2000" dirty="0">
              <a:latin typeface="Lucida Console" panose="020B0609040504020204" pitchFamily="49" charset="0"/>
            </a:endParaRPr>
          </a:p>
          <a:p>
            <a:r>
              <a:rPr lang="en-US" sz="2000" dirty="0">
                <a:latin typeface="Lucida Console" panose="020B0609040504020204" pitchFamily="49" charset="0"/>
              </a:rPr>
              <a:t>{"</a:t>
            </a:r>
            <a:r>
              <a:rPr lang="en-US" sz="2000" dirty="0" err="1">
                <a:latin typeface="Lucida Console" panose="020B0609040504020204" pitchFamily="49" charset="0"/>
              </a:rPr>
              <a:t>url</a:t>
            </a:r>
            <a:r>
              <a:rPr lang="en-US" sz="2000" dirty="0">
                <a:latin typeface="Lucida Console" panose="020B0609040504020204" pitchFamily="49" charset="0"/>
              </a:rPr>
              <a:t>":"https://intellipix.blob.core.windows.net/photos/Dubai.jpg"}</a:t>
            </a:r>
            <a:endParaRPr lang="en-US" sz="2000" dirty="0">
              <a:latin typeface="Lucida Console" panose="020B0609040504020204" pitchFamily="49"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9437" y="3660316"/>
            <a:ext cx="3657600" cy="2743200"/>
          </a:xfrm>
          <a:prstGeom prst="rect">
            <a:avLst/>
          </a:prstGeom>
        </p:spPr>
      </p:pic>
    </p:spTree>
    <p:extLst>
      <p:ext uri="{BB962C8B-B14F-4D97-AF65-F5344CB8AC3E}">
        <p14:creationId xmlns:p14="http://schemas.microsoft.com/office/powerpoint/2010/main" val="4113223014"/>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JSON Output</a:t>
            </a:r>
            <a:endParaRPr lang="en-US" dirty="0"/>
          </a:p>
        </p:txBody>
      </p:sp>
      <p:sp>
        <p:nvSpPr>
          <p:cNvPr id="4" name="TextBox 3"/>
          <p:cNvSpPr txBox="1"/>
          <p:nvPr/>
        </p:nvSpPr>
        <p:spPr>
          <a:xfrm>
            <a:off x="274639" y="1363662"/>
            <a:ext cx="11889564" cy="4604337"/>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a:t>
            </a:r>
          </a:p>
          <a:p>
            <a:r>
              <a:rPr lang="en-US" sz="2000" dirty="0">
                <a:latin typeface="Lucida Console" panose="020B0609040504020204" pitchFamily="49" charset="0"/>
              </a:rPr>
              <a:t>  "adult": {</a:t>
            </a:r>
          </a:p>
          <a:p>
            <a:r>
              <a:rPr lang="en-US" sz="2000" dirty="0">
                <a:latin typeface="Lucida Console" panose="020B0609040504020204" pitchFamily="49" charset="0"/>
              </a:rPr>
              <a:t>    "</a:t>
            </a:r>
            <a:r>
              <a:rPr lang="en-US" sz="2000" dirty="0" err="1">
                <a:latin typeface="Lucida Console" panose="020B0609040504020204" pitchFamily="49" charset="0"/>
              </a:rPr>
              <a:t>isAdultContent</a:t>
            </a:r>
            <a:r>
              <a:rPr lang="en-US" sz="2000" dirty="0">
                <a:latin typeface="Lucida Console" panose="020B0609040504020204" pitchFamily="49" charset="0"/>
              </a:rPr>
              <a:t>": false,</a:t>
            </a:r>
          </a:p>
          <a:p>
            <a:r>
              <a:rPr lang="en-US" sz="2000" dirty="0">
                <a:latin typeface="Lucida Console" panose="020B0609040504020204" pitchFamily="49" charset="0"/>
              </a:rPr>
              <a:t>    "</a:t>
            </a:r>
            <a:r>
              <a:rPr lang="en-US" sz="2000" dirty="0" err="1">
                <a:latin typeface="Lucida Console" panose="020B0609040504020204" pitchFamily="49" charset="0"/>
              </a:rPr>
              <a:t>isRacyContent</a:t>
            </a:r>
            <a:r>
              <a:rPr lang="en-US" sz="2000" dirty="0">
                <a:latin typeface="Lucida Console" panose="020B0609040504020204" pitchFamily="49" charset="0"/>
              </a:rPr>
              <a:t>": false,</a:t>
            </a:r>
          </a:p>
          <a:p>
            <a:r>
              <a:rPr lang="en-US" sz="2000" dirty="0">
                <a:latin typeface="Lucida Console" panose="020B0609040504020204" pitchFamily="49" charset="0"/>
              </a:rPr>
              <a:t>    "</a:t>
            </a:r>
            <a:r>
              <a:rPr lang="en-US" sz="2000" dirty="0" err="1">
                <a:latin typeface="Lucida Console" panose="020B0609040504020204" pitchFamily="49" charset="0"/>
              </a:rPr>
              <a:t>adultScore</a:t>
            </a:r>
            <a:r>
              <a:rPr lang="en-US" sz="2000" dirty="0">
                <a:latin typeface="Lucida Console" panose="020B0609040504020204" pitchFamily="49" charset="0"/>
              </a:rPr>
              <a:t>": 0.0092171626165509224,</a:t>
            </a:r>
          </a:p>
          <a:p>
            <a:r>
              <a:rPr lang="en-US" sz="2000" dirty="0">
                <a:latin typeface="Lucida Console" panose="020B0609040504020204" pitchFamily="49" charset="0"/>
              </a:rPr>
              <a:t>    "</a:t>
            </a:r>
            <a:r>
              <a:rPr lang="en-US" sz="2000" dirty="0" err="1">
                <a:latin typeface="Lucida Console" panose="020B0609040504020204" pitchFamily="49" charset="0"/>
              </a:rPr>
              <a:t>racyScore</a:t>
            </a:r>
            <a:r>
              <a:rPr lang="en-US" sz="2000" dirty="0">
                <a:latin typeface="Lucida Console" panose="020B0609040504020204" pitchFamily="49" charset="0"/>
              </a:rPr>
              <a:t>": 0.016372650861740112</a:t>
            </a:r>
          </a:p>
          <a:p>
            <a:r>
              <a:rPr lang="en-US" sz="2000" dirty="0">
                <a:latin typeface="Lucida Console" panose="020B0609040504020204" pitchFamily="49" charset="0"/>
              </a:rPr>
              <a:t>  },</a:t>
            </a:r>
          </a:p>
          <a:p>
            <a:r>
              <a:rPr lang="en-US" sz="2000" dirty="0">
                <a:latin typeface="Lucida Console" panose="020B0609040504020204" pitchFamily="49" charset="0"/>
              </a:rPr>
              <a:t>  "</a:t>
            </a:r>
            <a:r>
              <a:rPr lang="en-US" sz="2000" dirty="0" err="1">
                <a:latin typeface="Lucida Console" panose="020B0609040504020204" pitchFamily="49" charset="0"/>
              </a:rPr>
              <a:t>requestId</a:t>
            </a:r>
            <a:r>
              <a:rPr lang="en-US" sz="2000" dirty="0">
                <a:latin typeface="Lucida Console" panose="020B0609040504020204" pitchFamily="49" charset="0"/>
              </a:rPr>
              <a:t>": "2e4fbfee-c55d-4648-b914-764f38133934",</a:t>
            </a:r>
          </a:p>
          <a:p>
            <a:r>
              <a:rPr lang="en-US" sz="2000" dirty="0">
                <a:latin typeface="Lucida Console" panose="020B0609040504020204" pitchFamily="49" charset="0"/>
              </a:rPr>
              <a:t>  "metadata": {</a:t>
            </a:r>
          </a:p>
          <a:p>
            <a:r>
              <a:rPr lang="en-US" sz="2000" dirty="0">
                <a:latin typeface="Lucida Console" panose="020B0609040504020204" pitchFamily="49" charset="0"/>
              </a:rPr>
              <a:t>    "width": 3072,</a:t>
            </a:r>
          </a:p>
          <a:p>
            <a:r>
              <a:rPr lang="en-US" sz="2000" dirty="0">
                <a:latin typeface="Lucida Console" panose="020B0609040504020204" pitchFamily="49" charset="0"/>
              </a:rPr>
              <a:t>    "height": 2304,</a:t>
            </a:r>
          </a:p>
          <a:p>
            <a:r>
              <a:rPr lang="en-US" sz="2000" dirty="0">
                <a:latin typeface="Lucida Console" panose="020B0609040504020204" pitchFamily="49" charset="0"/>
              </a:rPr>
              <a:t>    "format": "Jpeg"</a:t>
            </a:r>
          </a:p>
          <a:p>
            <a:r>
              <a:rPr lang="en-US" sz="2000" dirty="0">
                <a:latin typeface="Lucida Console" panose="020B0609040504020204" pitchFamily="49" charset="0"/>
              </a:rPr>
              <a:t>  }</a:t>
            </a:r>
          </a:p>
          <a:p>
            <a:r>
              <a:rPr lang="en-US" sz="2000" dirty="0">
                <a:latin typeface="Lucida Console" panose="020B0609040504020204" pitchFamily="49" charset="0"/>
              </a:rPr>
              <a:t>}</a:t>
            </a:r>
            <a:endParaRPr lang="en-US" sz="2000" dirty="0">
              <a:latin typeface="Lucida Console" panose="020B0609040504020204" pitchFamily="49" charset="0"/>
            </a:endParaRPr>
          </a:p>
        </p:txBody>
      </p:sp>
    </p:spTree>
    <p:extLst>
      <p:ext uri="{BB962C8B-B14F-4D97-AF65-F5344CB8AC3E}">
        <p14:creationId xmlns:p14="http://schemas.microsoft.com/office/powerpoint/2010/main" val="31041039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11302047" cy="664797"/>
          </a:xfrm>
        </p:spPr>
        <p:txBody>
          <a:bodyPr/>
          <a:lstStyle/>
          <a:p>
            <a:r>
              <a:rPr lang="en-US" dirty="0" smtClean="0"/>
              <a:t>Computer Vision API</a:t>
            </a:r>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721029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1415772"/>
          </a:xfrm>
        </p:spPr>
        <p:txBody>
          <a:bodyPr/>
          <a:lstStyle/>
          <a:p>
            <a:r>
              <a:rPr lang="en-US" dirty="0" smtClean="0"/>
              <a:t>Detect and identify faces in photos</a:t>
            </a:r>
          </a:p>
          <a:p>
            <a:r>
              <a:rPr lang="en-US" dirty="0" smtClean="0"/>
              <a:t>Identify age, gender, emotion, and more</a:t>
            </a:r>
            <a:endParaRPr lang="en-US" dirty="0"/>
          </a:p>
        </p:txBody>
      </p:sp>
      <p:sp>
        <p:nvSpPr>
          <p:cNvPr id="3" name="Title 2"/>
          <p:cNvSpPr>
            <a:spLocks noGrp="1"/>
          </p:cNvSpPr>
          <p:nvPr>
            <p:ph type="title"/>
          </p:nvPr>
        </p:nvSpPr>
        <p:spPr/>
        <p:txBody>
          <a:bodyPr/>
          <a:lstStyle/>
          <a:p>
            <a:r>
              <a:rPr lang="en-US" dirty="0" smtClean="0"/>
              <a:t>Face API</a:t>
            </a:r>
            <a:endParaRPr lang="en-US" dirty="0"/>
          </a:p>
        </p:txBody>
      </p:sp>
      <p:pic>
        <p:nvPicPr>
          <p:cNvPr id="5" name="Picture 4"/>
          <p:cNvPicPr>
            <a:picLocks noChangeAspect="1"/>
          </p:cNvPicPr>
          <p:nvPr/>
        </p:nvPicPr>
        <p:blipFill>
          <a:blip r:embed="rId2"/>
          <a:stretch>
            <a:fillRect/>
          </a:stretch>
        </p:blipFill>
        <p:spPr>
          <a:xfrm>
            <a:off x="1874837" y="2963862"/>
            <a:ext cx="8786813" cy="3509971"/>
          </a:xfrm>
          <a:prstGeom prst="rect">
            <a:avLst/>
          </a:prstGeom>
        </p:spPr>
      </p:pic>
    </p:spTree>
    <p:extLst>
      <p:ext uri="{BB962C8B-B14F-4D97-AF65-F5344CB8AC3E}">
        <p14:creationId xmlns:p14="http://schemas.microsoft.com/office/powerpoint/2010/main" val="61054371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Face API Methods</a:t>
            </a:r>
            <a:endParaRPr lang="en-US" dirty="0"/>
          </a:p>
        </p:txBody>
      </p:sp>
      <p:sp>
        <p:nvSpPr>
          <p:cNvPr id="4" name="Rectangle 3"/>
          <p:cNvSpPr/>
          <p:nvPr/>
        </p:nvSpPr>
        <p:spPr>
          <a:xfrm>
            <a:off x="808037" y="1714998"/>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detect</a:t>
            </a:r>
          </a:p>
        </p:txBody>
      </p:sp>
      <p:sp>
        <p:nvSpPr>
          <p:cNvPr id="5" name="Rectangle 4"/>
          <p:cNvSpPr/>
          <p:nvPr/>
        </p:nvSpPr>
        <p:spPr>
          <a:xfrm>
            <a:off x="808037" y="2536779"/>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findsimilars</a:t>
            </a:r>
            <a:endParaRPr lang="en-US" sz="2000" dirty="0" smtClean="0">
              <a:solidFill>
                <a:schemeClr val="bg1"/>
              </a:solidFill>
              <a:latin typeface="+mj-lt"/>
            </a:endParaRPr>
          </a:p>
        </p:txBody>
      </p:sp>
      <p:sp>
        <p:nvSpPr>
          <p:cNvPr id="6" name="Rectangle 5"/>
          <p:cNvSpPr/>
          <p:nvPr/>
        </p:nvSpPr>
        <p:spPr>
          <a:xfrm>
            <a:off x="808037" y="3358560"/>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group</a:t>
            </a:r>
          </a:p>
        </p:txBody>
      </p:sp>
      <p:sp>
        <p:nvSpPr>
          <p:cNvPr id="7" name="Rectangle 6"/>
          <p:cNvSpPr/>
          <p:nvPr/>
        </p:nvSpPr>
        <p:spPr>
          <a:xfrm>
            <a:off x="808037" y="4180341"/>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identify</a:t>
            </a:r>
          </a:p>
        </p:txBody>
      </p:sp>
      <p:sp>
        <p:nvSpPr>
          <p:cNvPr id="8" name="Rectangle 7"/>
          <p:cNvSpPr/>
          <p:nvPr/>
        </p:nvSpPr>
        <p:spPr>
          <a:xfrm>
            <a:off x="808037" y="5002122"/>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verify</a:t>
            </a:r>
          </a:p>
        </p:txBody>
      </p:sp>
      <p:sp>
        <p:nvSpPr>
          <p:cNvPr id="10" name="TextBox 9"/>
          <p:cNvSpPr txBox="1"/>
          <p:nvPr/>
        </p:nvSpPr>
        <p:spPr>
          <a:xfrm>
            <a:off x="3627437" y="1544804"/>
            <a:ext cx="8208273"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Detects faces and emotions, identifies facial features, age, gender, and more</a:t>
            </a:r>
            <a:endParaRPr lang="en-US" sz="2400" dirty="0" smtClean="0">
              <a:gradFill>
                <a:gsLst>
                  <a:gs pos="2917">
                    <a:schemeClr val="tx1"/>
                  </a:gs>
                  <a:gs pos="30000">
                    <a:schemeClr val="tx1"/>
                  </a:gs>
                </a:gsLst>
                <a:lin ang="5400000" scaled="0"/>
              </a:gradFill>
              <a:latin typeface="+mj-lt"/>
            </a:endParaRPr>
          </a:p>
        </p:txBody>
      </p:sp>
      <p:sp>
        <p:nvSpPr>
          <p:cNvPr id="11" name="TextBox 10"/>
          <p:cNvSpPr txBox="1"/>
          <p:nvPr/>
        </p:nvSpPr>
        <p:spPr>
          <a:xfrm>
            <a:off x="3627437" y="2542479"/>
            <a:ext cx="8208273"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Given a face, finds similar-looking faces from a group of faces</a:t>
            </a:r>
            <a:endParaRPr lang="en-US" sz="2400" dirty="0" smtClean="0">
              <a:gradFill>
                <a:gsLst>
                  <a:gs pos="2917">
                    <a:schemeClr val="tx1"/>
                  </a:gs>
                  <a:gs pos="30000">
                    <a:schemeClr val="tx1"/>
                  </a:gs>
                </a:gsLst>
                <a:lin ang="5400000" scaled="0"/>
              </a:gradFill>
              <a:latin typeface="+mj-lt"/>
            </a:endParaRPr>
          </a:p>
        </p:txBody>
      </p:sp>
      <p:sp>
        <p:nvSpPr>
          <p:cNvPr id="12" name="TextBox 11"/>
          <p:cNvSpPr txBox="1"/>
          <p:nvPr/>
        </p:nvSpPr>
        <p:spPr>
          <a:xfrm>
            <a:off x="3627437" y="3355397"/>
            <a:ext cx="4510145"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Groups faces based on similarity</a:t>
            </a:r>
            <a:endParaRPr lang="en-US" sz="2400" dirty="0" smtClean="0">
              <a:gradFill>
                <a:gsLst>
                  <a:gs pos="2917">
                    <a:schemeClr val="tx1"/>
                  </a:gs>
                  <a:gs pos="30000">
                    <a:schemeClr val="tx1"/>
                  </a:gs>
                </a:gsLst>
                <a:lin ang="5400000" scaled="0"/>
              </a:gradFill>
              <a:latin typeface="+mj-lt"/>
            </a:endParaRPr>
          </a:p>
        </p:txBody>
      </p:sp>
      <p:sp>
        <p:nvSpPr>
          <p:cNvPr id="13" name="TextBox 12"/>
          <p:cNvSpPr txBox="1"/>
          <p:nvPr/>
        </p:nvSpPr>
        <p:spPr>
          <a:xfrm>
            <a:off x="3627437" y="4182004"/>
            <a:ext cx="7482113"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Given a face, identifies the owner from a group of faces</a:t>
            </a:r>
            <a:endParaRPr lang="en-US" sz="2400" dirty="0" smtClean="0">
              <a:gradFill>
                <a:gsLst>
                  <a:gs pos="2917">
                    <a:schemeClr val="tx1"/>
                  </a:gs>
                  <a:gs pos="30000">
                    <a:schemeClr val="tx1"/>
                  </a:gs>
                </a:gsLst>
                <a:lin ang="5400000" scaled="0"/>
              </a:gradFill>
              <a:latin typeface="+mj-lt"/>
            </a:endParaRPr>
          </a:p>
        </p:txBody>
      </p:sp>
      <p:sp>
        <p:nvSpPr>
          <p:cNvPr id="14" name="TextBox 13"/>
          <p:cNvSpPr txBox="1"/>
          <p:nvPr/>
        </p:nvSpPr>
        <p:spPr>
          <a:xfrm>
            <a:off x="3627437" y="5002122"/>
            <a:ext cx="6288132"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Compares two faces and scores their similarity</a:t>
            </a:r>
            <a:endParaRPr lang="en-US" sz="2400" dirty="0" smtClean="0">
              <a:gradFill>
                <a:gsLst>
                  <a:gs pos="2917">
                    <a:schemeClr val="tx1"/>
                  </a:gs>
                  <a:gs pos="30000">
                    <a:schemeClr val="tx1"/>
                  </a:gs>
                </a:gsLst>
                <a:lin ang="5400000" scaled="0"/>
              </a:gradFill>
              <a:latin typeface="+mj-lt"/>
            </a:endParaRPr>
          </a:p>
        </p:txBody>
      </p:sp>
      <p:sp>
        <p:nvSpPr>
          <p:cNvPr id="15" name="TextBox 14"/>
          <p:cNvSpPr txBox="1"/>
          <p:nvPr/>
        </p:nvSpPr>
        <p:spPr>
          <a:xfrm>
            <a:off x="579437" y="5831266"/>
            <a:ext cx="8690841"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Also contains methods for creating face lists and person groups</a:t>
            </a:r>
            <a:endParaRPr lang="en-US" sz="2400" dirty="0" smtClean="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3428731477"/>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Identifying Age and Gender</a:t>
            </a:r>
            <a:endParaRPr lang="en-US" dirty="0"/>
          </a:p>
        </p:txBody>
      </p:sp>
      <p:sp>
        <p:nvSpPr>
          <p:cNvPr id="4" name="TextBox 3"/>
          <p:cNvSpPr txBox="1"/>
          <p:nvPr/>
        </p:nvSpPr>
        <p:spPr>
          <a:xfrm>
            <a:off x="274639" y="1363662"/>
            <a:ext cx="11889564" cy="2142125"/>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/face/v1.0/</a:t>
            </a:r>
            <a:r>
              <a:rPr lang="en-US" sz="2000" dirty="0" err="1" smtClean="0">
                <a:latin typeface="Lucida Console" panose="020B0609040504020204" pitchFamily="49" charset="0"/>
              </a:rPr>
              <a:t>detect&amp;returnFaceAttributes</a:t>
            </a:r>
            <a:r>
              <a:rPr lang="en-US" sz="2000" dirty="0" smtClean="0">
                <a:latin typeface="Lucida Console" panose="020B0609040504020204" pitchFamily="49" charset="0"/>
              </a:rPr>
              <a:t>=</a:t>
            </a:r>
            <a:r>
              <a:rPr lang="en-US" sz="2000" dirty="0" err="1" smtClean="0">
                <a:latin typeface="Lucida Console" panose="020B0609040504020204" pitchFamily="49" charset="0"/>
              </a:rPr>
              <a:t>age,gender</a:t>
            </a:r>
            <a:r>
              <a:rPr lang="en-US" sz="2000" dirty="0" smtClean="0">
                <a:latin typeface="Lucida Console" panose="020B0609040504020204" pitchFamily="49" charset="0"/>
              </a:rPr>
              <a:t> </a:t>
            </a:r>
            <a:r>
              <a:rPr lang="en-US" sz="2000" dirty="0">
                <a:latin typeface="Lucida Console" panose="020B0609040504020204" pitchFamily="49" charset="0"/>
              </a:rPr>
              <a:t>HTTP/1.1</a:t>
            </a:r>
          </a:p>
          <a:p>
            <a:r>
              <a:rPr lang="en-US" sz="2000" dirty="0">
                <a:latin typeface="Lucida Console" panose="020B0609040504020204" pitchFamily="49" charset="0"/>
              </a:rPr>
              <a:t>Content-Type: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r>
              <a:rPr lang="en-US" sz="2000" dirty="0">
                <a:latin typeface="Lucida Console" panose="020B0609040504020204" pitchFamily="49" charset="0"/>
              </a:rPr>
              <a:t>Host: </a:t>
            </a:r>
            <a:r>
              <a:rPr lang="en-US" sz="2000" dirty="0" smtClean="0">
                <a:latin typeface="Lucida Console" panose="020B0609040504020204" pitchFamily="49" charset="0"/>
              </a:rPr>
              <a:t>westus.api.cognitive.microsoft.com:443</a:t>
            </a:r>
            <a:endParaRPr lang="en-US" sz="2000" dirty="0">
              <a:latin typeface="Lucida Console" panose="020B0609040504020204" pitchFamily="49" charset="0"/>
            </a:endParaRPr>
          </a:p>
          <a:p>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 ••••••••••••••••••••••••••••••••</a:t>
            </a:r>
          </a:p>
          <a:p>
            <a:endParaRPr lang="en-US" sz="2000" dirty="0">
              <a:latin typeface="Lucida Console" panose="020B0609040504020204" pitchFamily="49" charset="0"/>
            </a:endParaRPr>
          </a:p>
          <a:p>
            <a:r>
              <a:rPr lang="en-US" sz="2000" dirty="0" smtClean="0">
                <a:latin typeface="Lucida Console" panose="020B0609040504020204" pitchFamily="49" charset="0"/>
              </a:rPr>
              <a:t>{"</a:t>
            </a:r>
            <a:r>
              <a:rPr lang="en-US" sz="2000" dirty="0" err="1">
                <a:latin typeface="Lucida Console" panose="020B0609040504020204" pitchFamily="49" charset="0"/>
              </a:rPr>
              <a:t>url</a:t>
            </a:r>
            <a:r>
              <a:rPr lang="en-US" sz="2000" dirty="0">
                <a:latin typeface="Lucida Console" panose="020B0609040504020204" pitchFamily="49" charset="0"/>
              </a:rPr>
              <a:t>":"https://intellipix.blob.core.windows.net/photos/P1010909.JPG</a:t>
            </a:r>
            <a:r>
              <a:rPr lang="en-US" sz="2000" dirty="0" smtClean="0">
                <a:latin typeface="Lucida Console" panose="020B0609040504020204" pitchFamily="49" charset="0"/>
              </a:rPr>
              <a:t>"}</a:t>
            </a:r>
            <a:endParaRPr lang="en-US" sz="2000" dirty="0">
              <a:latin typeface="Lucida Console" panose="020B0609040504020204" pitchFamily="49"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1408" y="3656600"/>
            <a:ext cx="3645629" cy="2734222"/>
          </a:xfrm>
          <a:prstGeom prst="rect">
            <a:avLst/>
          </a:prstGeom>
        </p:spPr>
      </p:pic>
    </p:spTree>
    <p:extLst>
      <p:ext uri="{BB962C8B-B14F-4D97-AF65-F5344CB8AC3E}">
        <p14:creationId xmlns:p14="http://schemas.microsoft.com/office/powerpoint/2010/main" val="1736159618"/>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JSON Output</a:t>
            </a:r>
            <a:endParaRPr lang="en-US" dirty="0"/>
          </a:p>
        </p:txBody>
      </p:sp>
      <p:sp>
        <p:nvSpPr>
          <p:cNvPr id="4" name="TextBox 3"/>
          <p:cNvSpPr txBox="1"/>
          <p:nvPr/>
        </p:nvSpPr>
        <p:spPr>
          <a:xfrm>
            <a:off x="274639" y="1363662"/>
            <a:ext cx="11889564" cy="4604337"/>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a:t>
            </a:r>
          </a:p>
          <a:p>
            <a:r>
              <a:rPr lang="en-US" sz="2000" dirty="0">
                <a:latin typeface="Lucida Console" panose="020B0609040504020204" pitchFamily="49" charset="0"/>
              </a:rPr>
              <a:t>  {</a:t>
            </a:r>
          </a:p>
          <a:p>
            <a:r>
              <a:rPr lang="en-US" sz="2000" dirty="0">
                <a:latin typeface="Lucida Console" panose="020B0609040504020204" pitchFamily="49" charset="0"/>
              </a:rPr>
              <a:t>    "</a:t>
            </a:r>
            <a:r>
              <a:rPr lang="en-US" sz="2000" dirty="0" err="1">
                <a:latin typeface="Lucida Console" panose="020B0609040504020204" pitchFamily="49" charset="0"/>
              </a:rPr>
              <a:t>faceRectangle</a:t>
            </a:r>
            <a:r>
              <a:rPr lang="en-US" sz="2000" dirty="0">
                <a:latin typeface="Lucida Console" panose="020B0609040504020204" pitchFamily="49" charset="0"/>
              </a:rPr>
              <a:t>": </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top": 287, "left": 708, "width": 206, "height": </a:t>
            </a:r>
            <a:r>
              <a:rPr lang="en-US" sz="2000" dirty="0" smtClean="0">
                <a:latin typeface="Lucida Console" panose="020B0609040504020204" pitchFamily="49" charset="0"/>
              </a:rPr>
              <a:t>206</a:t>
            </a:r>
          </a:p>
          <a:p>
            <a:r>
              <a:rPr lang="en-US" sz="2000" dirty="0">
                <a:latin typeface="Lucida Console" panose="020B0609040504020204" pitchFamily="49" charset="0"/>
              </a:rPr>
              <a:t> </a:t>
            </a:r>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a:latin typeface="Lucida Console" panose="020B0609040504020204" pitchFamily="49" charset="0"/>
              </a:rPr>
              <a:t>    "</a:t>
            </a:r>
            <a:r>
              <a:rPr lang="en-US" sz="2000" dirty="0" err="1">
                <a:latin typeface="Lucida Console" panose="020B0609040504020204" pitchFamily="49" charset="0"/>
              </a:rPr>
              <a:t>faceAttributes</a:t>
            </a:r>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gender": "female", "age": </a:t>
            </a:r>
            <a:r>
              <a:rPr lang="en-US" sz="2000" dirty="0" smtClean="0">
                <a:latin typeface="Lucida Console" panose="020B0609040504020204" pitchFamily="49" charset="0"/>
              </a:rPr>
              <a:t>39.9 }</a:t>
            </a:r>
            <a:endParaRPr lang="en-US" sz="2000" dirty="0">
              <a:latin typeface="Lucida Console" panose="020B0609040504020204" pitchFamily="49" charset="0"/>
            </a:endParaRP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    "</a:t>
            </a:r>
            <a:r>
              <a:rPr lang="en-US" sz="2000" dirty="0" err="1">
                <a:latin typeface="Lucida Console" panose="020B0609040504020204" pitchFamily="49" charset="0"/>
              </a:rPr>
              <a:t>faceRectangle</a:t>
            </a:r>
            <a:r>
              <a:rPr lang="en-US" sz="2000" dirty="0">
                <a:latin typeface="Lucida Console" panose="020B0609040504020204" pitchFamily="49" charset="0"/>
              </a:rPr>
              <a:t>": </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top": 296, "left": 557, "width": 183, "height": </a:t>
            </a:r>
            <a:r>
              <a:rPr lang="en-US" sz="2000" dirty="0" smtClean="0">
                <a:latin typeface="Lucida Console" panose="020B0609040504020204" pitchFamily="49" charset="0"/>
              </a:rPr>
              <a:t>183</a:t>
            </a:r>
          </a:p>
          <a:p>
            <a:r>
              <a:rPr lang="en-US" sz="2000" dirty="0">
                <a:latin typeface="Lucida Console" panose="020B0609040504020204" pitchFamily="49" charset="0"/>
              </a:rPr>
              <a:t> </a:t>
            </a:r>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a:latin typeface="Lucida Console" panose="020B0609040504020204" pitchFamily="49" charset="0"/>
              </a:rPr>
              <a:t>    "</a:t>
            </a:r>
            <a:r>
              <a:rPr lang="en-US" sz="2000" dirty="0" err="1">
                <a:latin typeface="Lucida Console" panose="020B0609040504020204" pitchFamily="49" charset="0"/>
              </a:rPr>
              <a:t>faceAttributes</a:t>
            </a:r>
            <a:r>
              <a:rPr lang="en-US" sz="2000" dirty="0">
                <a:latin typeface="Lucida Console" panose="020B0609040504020204" pitchFamily="49" charset="0"/>
              </a:rPr>
              <a:t>": { "gender": "male", "age": 6.3 }</a:t>
            </a:r>
          </a:p>
          <a:p>
            <a:r>
              <a:rPr lang="en-US" sz="2000" dirty="0">
                <a:latin typeface="Lucida Console" panose="020B0609040504020204" pitchFamily="49" charset="0"/>
              </a:rPr>
              <a:t>  }</a:t>
            </a:r>
          </a:p>
          <a:p>
            <a:r>
              <a:rPr lang="en-US" sz="2000" dirty="0">
                <a:latin typeface="Lucida Console" panose="020B0609040504020204" pitchFamily="49" charset="0"/>
              </a:rPr>
              <a:t>]</a:t>
            </a:r>
            <a:endParaRPr lang="en-US" sz="2000" dirty="0">
              <a:latin typeface="Lucida Console" panose="020B0609040504020204" pitchFamily="49" charset="0"/>
            </a:endParaRPr>
          </a:p>
        </p:txBody>
      </p:sp>
    </p:spTree>
    <p:extLst>
      <p:ext uri="{BB962C8B-B14F-4D97-AF65-F5344CB8AC3E}">
        <p14:creationId xmlns:p14="http://schemas.microsoft.com/office/powerpoint/2010/main" val="429407742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738664"/>
          </a:xfrm>
        </p:spPr>
        <p:txBody>
          <a:bodyPr/>
          <a:lstStyle/>
          <a:p>
            <a:r>
              <a:rPr lang="en-US" dirty="0" smtClean="0"/>
              <a:t>Intelligence APIs for building intelligent apps</a:t>
            </a:r>
            <a:endParaRPr lang="en-US" dirty="0"/>
          </a:p>
        </p:txBody>
      </p:sp>
      <p:sp>
        <p:nvSpPr>
          <p:cNvPr id="3" name="Title 2"/>
          <p:cNvSpPr>
            <a:spLocks noGrp="1"/>
          </p:cNvSpPr>
          <p:nvPr>
            <p:ph type="title"/>
          </p:nvPr>
        </p:nvSpPr>
        <p:spPr/>
        <p:txBody>
          <a:bodyPr/>
          <a:lstStyle/>
          <a:p>
            <a:r>
              <a:rPr lang="en-US" dirty="0" smtClean="0"/>
              <a:t>Microsoft Cognitive Services</a:t>
            </a:r>
            <a:endParaRPr lang="en-US" dirty="0"/>
          </a:p>
        </p:txBody>
      </p:sp>
      <p:pic>
        <p:nvPicPr>
          <p:cNvPr id="4" name="Picture 3"/>
          <p:cNvPicPr>
            <a:picLocks noChangeAspect="1"/>
          </p:cNvPicPr>
          <p:nvPr/>
        </p:nvPicPr>
        <p:blipFill>
          <a:blip r:embed="rId2"/>
          <a:stretch>
            <a:fillRect/>
          </a:stretch>
        </p:blipFill>
        <p:spPr>
          <a:xfrm>
            <a:off x="381000" y="2521454"/>
            <a:ext cx="11430000" cy="3933825"/>
          </a:xfrm>
          <a:prstGeom prst="rect">
            <a:avLst/>
          </a:prstGeom>
        </p:spPr>
      </p:pic>
    </p:spTree>
    <p:extLst>
      <p:ext uri="{BB962C8B-B14F-4D97-AF65-F5344CB8AC3E}">
        <p14:creationId xmlns:p14="http://schemas.microsoft.com/office/powerpoint/2010/main" val="3762713699"/>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11302047" cy="664797"/>
          </a:xfrm>
        </p:spPr>
        <p:txBody>
          <a:bodyPr/>
          <a:lstStyle/>
          <a:p>
            <a:r>
              <a:rPr lang="en-US" dirty="0" smtClean="0"/>
              <a:t>Face API</a:t>
            </a:r>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1928296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Language APIs</a:t>
            </a:r>
            <a:endParaRPr lang="en-US" dirty="0"/>
          </a:p>
        </p:txBody>
      </p:sp>
      <p:sp>
        <p:nvSpPr>
          <p:cNvPr id="4" name="Rectangle 3"/>
          <p:cNvSpPr/>
          <p:nvPr/>
        </p:nvSpPr>
        <p:spPr>
          <a:xfrm>
            <a:off x="8080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Spell Check</a:t>
            </a:r>
          </a:p>
        </p:txBody>
      </p:sp>
      <p:sp>
        <p:nvSpPr>
          <p:cNvPr id="5" name="Rectangle 4"/>
          <p:cNvSpPr/>
          <p:nvPr/>
        </p:nvSpPr>
        <p:spPr>
          <a:xfrm>
            <a:off x="30178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Language</a:t>
            </a:r>
          </a:p>
          <a:p>
            <a:pPr algn="ctr"/>
            <a:r>
              <a:rPr lang="en-US" sz="2000" dirty="0">
                <a:solidFill>
                  <a:schemeClr val="bg1"/>
                </a:solidFill>
                <a:latin typeface="+mj-lt"/>
              </a:rPr>
              <a:t>Understanding</a:t>
            </a:r>
          </a:p>
        </p:txBody>
      </p:sp>
      <p:sp>
        <p:nvSpPr>
          <p:cNvPr id="6" name="Rectangle 5"/>
          <p:cNvSpPr/>
          <p:nvPr/>
        </p:nvSpPr>
        <p:spPr>
          <a:xfrm>
            <a:off x="52276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Linguistic</a:t>
            </a:r>
          </a:p>
          <a:p>
            <a:pPr algn="ctr"/>
            <a:r>
              <a:rPr lang="en-US" sz="2000" dirty="0" smtClean="0">
                <a:solidFill>
                  <a:schemeClr val="bg1"/>
                </a:solidFill>
                <a:latin typeface="+mj-lt"/>
              </a:rPr>
              <a:t>Analysis</a:t>
            </a:r>
          </a:p>
        </p:txBody>
      </p:sp>
      <p:sp>
        <p:nvSpPr>
          <p:cNvPr id="7" name="Rectangle 6"/>
          <p:cNvSpPr/>
          <p:nvPr/>
        </p:nvSpPr>
        <p:spPr>
          <a:xfrm>
            <a:off x="74374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Text</a:t>
            </a:r>
          </a:p>
          <a:p>
            <a:pPr algn="ctr"/>
            <a:r>
              <a:rPr lang="en-US" sz="2000" dirty="0" smtClean="0">
                <a:solidFill>
                  <a:schemeClr val="bg1"/>
                </a:solidFill>
                <a:latin typeface="+mj-lt"/>
              </a:rPr>
              <a:t>Analytics</a:t>
            </a:r>
          </a:p>
        </p:txBody>
      </p:sp>
      <p:sp>
        <p:nvSpPr>
          <p:cNvPr id="8" name="Rectangle 7"/>
          <p:cNvSpPr/>
          <p:nvPr/>
        </p:nvSpPr>
        <p:spPr>
          <a:xfrm>
            <a:off x="9647237" y="1714998"/>
            <a:ext cx="1893849" cy="1782264"/>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Translator</a:t>
            </a:r>
          </a:p>
        </p:txBody>
      </p:sp>
      <p:sp>
        <p:nvSpPr>
          <p:cNvPr id="9" name="TextBox 8"/>
          <p:cNvSpPr txBox="1"/>
          <p:nvPr/>
        </p:nvSpPr>
        <p:spPr>
          <a:xfrm>
            <a:off x="614925" y="3725862"/>
            <a:ext cx="2086962" cy="2388346"/>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Correct misspelled words</a:t>
            </a:r>
            <a:endParaRPr lang="en-US" sz="2000" dirty="0" smtClean="0">
              <a:gradFill>
                <a:gsLst>
                  <a:gs pos="2917">
                    <a:schemeClr val="tx1"/>
                  </a:gs>
                  <a:gs pos="30000">
                    <a:schemeClr val="tx1"/>
                  </a:gs>
                </a:gsLst>
                <a:lin ang="5400000" scaled="0"/>
              </a:gradFill>
              <a:latin typeface="+mj-lt"/>
            </a:endParaRP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Proof documents</a:t>
            </a:r>
            <a:endParaRPr lang="en-US" sz="2000" dirty="0" smtClean="0">
              <a:gradFill>
                <a:gsLst>
                  <a:gs pos="2917">
                    <a:schemeClr val="tx1"/>
                  </a:gs>
                  <a:gs pos="30000">
                    <a:schemeClr val="tx1"/>
                  </a:gs>
                </a:gsLst>
                <a:lin ang="5400000" scaled="0"/>
              </a:gradFill>
              <a:latin typeface="+mj-lt"/>
            </a:endParaRP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Correct case errors</a:t>
            </a:r>
            <a:endParaRPr lang="en-US" sz="2000" dirty="0" smtClean="0">
              <a:gradFill>
                <a:gsLst>
                  <a:gs pos="2917">
                    <a:schemeClr val="tx1"/>
                  </a:gs>
                  <a:gs pos="30000">
                    <a:schemeClr val="tx1"/>
                  </a:gs>
                </a:gsLst>
                <a:lin ang="5400000" scaled="0"/>
              </a:gradFill>
              <a:latin typeface="+mj-lt"/>
            </a:endParaRPr>
          </a:p>
        </p:txBody>
      </p:sp>
      <p:sp>
        <p:nvSpPr>
          <p:cNvPr id="10" name="TextBox 9"/>
          <p:cNvSpPr txBox="1"/>
          <p:nvPr/>
        </p:nvSpPr>
        <p:spPr>
          <a:xfrm>
            <a:off x="2824723" y="3725862"/>
            <a:ext cx="2209799" cy="258840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Teach apps to understand commands from users</a:t>
            </a:r>
            <a:endParaRPr lang="en-US" sz="2000" dirty="0" smtClean="0">
              <a:gradFill>
                <a:gsLst>
                  <a:gs pos="2917">
                    <a:schemeClr val="tx1"/>
                  </a:gs>
                  <a:gs pos="30000">
                    <a:schemeClr val="tx1"/>
                  </a:gs>
                </a:gsLst>
                <a:lin ang="5400000" scaled="0"/>
              </a:gradFill>
              <a:latin typeface="+mj-lt"/>
            </a:endParaRP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Build bots that converse naturally with users</a:t>
            </a:r>
            <a:endParaRPr lang="en-US" sz="2000" dirty="0" smtClean="0">
              <a:gradFill>
                <a:gsLst>
                  <a:gs pos="2917">
                    <a:schemeClr val="tx1"/>
                  </a:gs>
                  <a:gs pos="30000">
                    <a:schemeClr val="tx1"/>
                  </a:gs>
                </a:gsLst>
                <a:lin ang="5400000" scaled="0"/>
              </a:gradFill>
              <a:latin typeface="+mj-lt"/>
            </a:endParaRPr>
          </a:p>
        </p:txBody>
      </p:sp>
      <p:sp>
        <p:nvSpPr>
          <p:cNvPr id="11" name="TextBox 10"/>
          <p:cNvSpPr txBox="1"/>
          <p:nvPr/>
        </p:nvSpPr>
        <p:spPr>
          <a:xfrm>
            <a:off x="5034522" y="3725862"/>
            <a:ext cx="2209801" cy="2311402"/>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Extract meaning from text</a:t>
            </a:r>
            <a:endParaRPr lang="en-US" sz="2000" dirty="0" smtClean="0">
              <a:gradFill>
                <a:gsLst>
                  <a:gs pos="2917">
                    <a:schemeClr val="tx1"/>
                  </a:gs>
                  <a:gs pos="30000">
                    <a:schemeClr val="tx1"/>
                  </a:gs>
                </a:gsLst>
                <a:lin ang="5400000" scaled="0"/>
              </a:gradFill>
              <a:latin typeface="+mj-lt"/>
            </a:endParaRP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Identify actions and objects of those actions</a:t>
            </a:r>
            <a:endParaRPr lang="en-US" sz="2000" dirty="0" smtClean="0">
              <a:gradFill>
                <a:gsLst>
                  <a:gs pos="2917">
                    <a:schemeClr val="tx1"/>
                  </a:gs>
                  <a:gs pos="30000">
                    <a:schemeClr val="tx1"/>
                  </a:gs>
                </a:gsLst>
                <a:lin ang="5400000" scaled="0"/>
              </a:gradFill>
              <a:latin typeface="+mj-lt"/>
            </a:endParaRPr>
          </a:p>
        </p:txBody>
      </p:sp>
      <p:sp>
        <p:nvSpPr>
          <p:cNvPr id="12" name="TextBox 11"/>
          <p:cNvSpPr txBox="1"/>
          <p:nvPr/>
        </p:nvSpPr>
        <p:spPr>
          <a:xfrm>
            <a:off x="7244324" y="3725862"/>
            <a:ext cx="2086962" cy="2111347"/>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Identify topics in text</a:t>
            </a:r>
            <a:endParaRPr lang="en-US" sz="2000" dirty="0" smtClean="0">
              <a:gradFill>
                <a:gsLst>
                  <a:gs pos="2917">
                    <a:schemeClr val="tx1"/>
                  </a:gs>
                  <a:gs pos="30000">
                    <a:schemeClr val="tx1"/>
                  </a:gs>
                </a:gsLst>
                <a:lin ang="5400000" scaled="0"/>
              </a:gradFill>
              <a:latin typeface="+mj-lt"/>
            </a:endParaRP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Extract key phrases</a:t>
            </a:r>
            <a:endParaRPr lang="en-US" sz="2000" dirty="0" smtClean="0">
              <a:gradFill>
                <a:gsLst>
                  <a:gs pos="2917">
                    <a:schemeClr val="tx1"/>
                  </a:gs>
                  <a:gs pos="30000">
                    <a:schemeClr val="tx1"/>
                  </a:gs>
                </a:gsLst>
                <a:lin ang="5400000" scaled="0"/>
              </a:gradFill>
              <a:latin typeface="+mj-lt"/>
            </a:endParaRP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Identify sentiment</a:t>
            </a:r>
            <a:endParaRPr lang="en-US" sz="2000" dirty="0" smtClean="0">
              <a:gradFill>
                <a:gsLst>
                  <a:gs pos="2917">
                    <a:schemeClr val="tx1"/>
                  </a:gs>
                  <a:gs pos="30000">
                    <a:schemeClr val="tx1"/>
                  </a:gs>
                </a:gsLst>
                <a:lin ang="5400000" scaled="0"/>
              </a:gradFill>
              <a:latin typeface="+mj-lt"/>
            </a:endParaRPr>
          </a:p>
        </p:txBody>
      </p:sp>
      <p:sp>
        <p:nvSpPr>
          <p:cNvPr id="13" name="TextBox 12"/>
          <p:cNvSpPr txBox="1"/>
          <p:nvPr/>
        </p:nvSpPr>
        <p:spPr>
          <a:xfrm>
            <a:off x="9454123" y="3725862"/>
            <a:ext cx="2174313" cy="258840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Translate </a:t>
            </a:r>
            <a:r>
              <a:rPr lang="en-US" sz="2000" dirty="0" smtClean="0">
                <a:gradFill>
                  <a:gsLst>
                    <a:gs pos="2917">
                      <a:schemeClr val="tx1"/>
                    </a:gs>
                    <a:gs pos="30000">
                      <a:schemeClr val="tx1"/>
                    </a:gs>
                  </a:gsLst>
                  <a:lin ang="5400000" scaled="0"/>
                </a:gradFill>
                <a:latin typeface="+mj-lt"/>
              </a:rPr>
              <a:t>speech to text in other languages in real time</a:t>
            </a:r>
            <a:endParaRPr lang="en-US" sz="2000" dirty="0" smtClean="0">
              <a:gradFill>
                <a:gsLst>
                  <a:gs pos="2917">
                    <a:schemeClr val="tx1"/>
                  </a:gs>
                  <a:gs pos="30000">
                    <a:schemeClr val="tx1"/>
                  </a:gs>
                </a:gsLst>
                <a:lin ang="5400000" scaled="0"/>
              </a:gradFill>
              <a:latin typeface="+mj-lt"/>
            </a:endParaRP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Perform TTS on translated text</a:t>
            </a:r>
            <a:endParaRPr lang="en-US" sz="2000" dirty="0" smtClean="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3991648345"/>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1415772"/>
          </a:xfrm>
        </p:spPr>
        <p:txBody>
          <a:bodyPr/>
          <a:lstStyle/>
          <a:p>
            <a:r>
              <a:rPr lang="en-US" dirty="0" smtClean="0"/>
              <a:t>Detect topics, language, and extract key phrases</a:t>
            </a:r>
          </a:p>
          <a:p>
            <a:r>
              <a:rPr lang="en-US" dirty="0" smtClean="0"/>
              <a:t>Analyze sentiment expressed in text</a:t>
            </a:r>
            <a:endParaRPr lang="en-US" dirty="0"/>
          </a:p>
        </p:txBody>
      </p:sp>
      <p:sp>
        <p:nvSpPr>
          <p:cNvPr id="3" name="Title 2"/>
          <p:cNvSpPr>
            <a:spLocks noGrp="1"/>
          </p:cNvSpPr>
          <p:nvPr>
            <p:ph type="title"/>
          </p:nvPr>
        </p:nvSpPr>
        <p:spPr/>
        <p:txBody>
          <a:bodyPr/>
          <a:lstStyle/>
          <a:p>
            <a:r>
              <a:rPr lang="en-US" dirty="0" smtClean="0"/>
              <a:t>Text Analytics API</a:t>
            </a:r>
            <a:endParaRPr lang="en-US" dirty="0"/>
          </a:p>
        </p:txBody>
      </p:sp>
      <p:pic>
        <p:nvPicPr>
          <p:cNvPr id="5" name="Picture 4"/>
          <p:cNvPicPr>
            <a:picLocks noChangeAspect="1"/>
          </p:cNvPicPr>
          <p:nvPr/>
        </p:nvPicPr>
        <p:blipFill>
          <a:blip r:embed="rId2"/>
          <a:stretch>
            <a:fillRect/>
          </a:stretch>
        </p:blipFill>
        <p:spPr>
          <a:xfrm>
            <a:off x="1760538" y="3192462"/>
            <a:ext cx="8915399" cy="3048000"/>
          </a:xfrm>
          <a:prstGeom prst="rect">
            <a:avLst/>
          </a:prstGeom>
        </p:spPr>
      </p:pic>
    </p:spTree>
    <p:extLst>
      <p:ext uri="{BB962C8B-B14F-4D97-AF65-F5344CB8AC3E}">
        <p14:creationId xmlns:p14="http://schemas.microsoft.com/office/powerpoint/2010/main" val="231750973"/>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Text Analytics API Methods</a:t>
            </a:r>
            <a:endParaRPr lang="en-US" dirty="0"/>
          </a:p>
        </p:txBody>
      </p:sp>
      <p:sp>
        <p:nvSpPr>
          <p:cNvPr id="4" name="Rectangle 3"/>
          <p:cNvSpPr/>
          <p:nvPr/>
        </p:nvSpPr>
        <p:spPr>
          <a:xfrm>
            <a:off x="808037" y="1714998"/>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languages</a:t>
            </a:r>
          </a:p>
        </p:txBody>
      </p:sp>
      <p:sp>
        <p:nvSpPr>
          <p:cNvPr id="5" name="Rectangle 4"/>
          <p:cNvSpPr/>
          <p:nvPr/>
        </p:nvSpPr>
        <p:spPr>
          <a:xfrm>
            <a:off x="808037" y="2536779"/>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topics</a:t>
            </a:r>
          </a:p>
        </p:txBody>
      </p:sp>
      <p:sp>
        <p:nvSpPr>
          <p:cNvPr id="6" name="Rectangle 5"/>
          <p:cNvSpPr/>
          <p:nvPr/>
        </p:nvSpPr>
        <p:spPr>
          <a:xfrm>
            <a:off x="808037" y="3358560"/>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keyPhrases</a:t>
            </a:r>
            <a:endParaRPr lang="en-US" sz="2000" dirty="0" smtClean="0">
              <a:solidFill>
                <a:schemeClr val="bg1"/>
              </a:solidFill>
              <a:latin typeface="+mj-lt"/>
            </a:endParaRPr>
          </a:p>
        </p:txBody>
      </p:sp>
      <p:sp>
        <p:nvSpPr>
          <p:cNvPr id="7" name="Rectangle 6"/>
          <p:cNvSpPr/>
          <p:nvPr/>
        </p:nvSpPr>
        <p:spPr>
          <a:xfrm>
            <a:off x="808037" y="4180341"/>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sentiment</a:t>
            </a:r>
          </a:p>
        </p:txBody>
      </p:sp>
      <p:sp>
        <p:nvSpPr>
          <p:cNvPr id="9" name="TextBox 8"/>
          <p:cNvSpPr txBox="1"/>
          <p:nvPr/>
        </p:nvSpPr>
        <p:spPr>
          <a:xfrm>
            <a:off x="3627437" y="1714998"/>
            <a:ext cx="8054706"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Identify language from more than 120 supported languages</a:t>
            </a:r>
            <a:endParaRPr lang="en-US" sz="2400" dirty="0" smtClean="0">
              <a:gradFill>
                <a:gsLst>
                  <a:gs pos="2917">
                    <a:schemeClr val="tx1"/>
                  </a:gs>
                  <a:gs pos="30000">
                    <a:schemeClr val="tx1"/>
                  </a:gs>
                </a:gsLst>
                <a:lin ang="5400000" scaled="0"/>
              </a:gradFill>
              <a:latin typeface="+mj-lt"/>
            </a:endParaRPr>
          </a:p>
        </p:txBody>
      </p:sp>
      <p:sp>
        <p:nvSpPr>
          <p:cNvPr id="10" name="TextBox 9"/>
          <p:cNvSpPr txBox="1"/>
          <p:nvPr/>
        </p:nvSpPr>
        <p:spPr>
          <a:xfrm>
            <a:off x="3627437" y="3358560"/>
            <a:ext cx="7217104"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 list of key phrases detected in input text</a:t>
            </a:r>
            <a:endParaRPr lang="en-US" sz="2400" dirty="0" smtClean="0">
              <a:gradFill>
                <a:gsLst>
                  <a:gs pos="2917">
                    <a:schemeClr val="tx1"/>
                  </a:gs>
                  <a:gs pos="30000">
                    <a:schemeClr val="tx1"/>
                  </a:gs>
                </a:gsLst>
                <a:lin ang="5400000" scaled="0"/>
              </a:gradFill>
              <a:latin typeface="+mj-lt"/>
            </a:endParaRPr>
          </a:p>
        </p:txBody>
      </p:sp>
      <p:sp>
        <p:nvSpPr>
          <p:cNvPr id="11" name="TextBox 10"/>
          <p:cNvSpPr txBox="1"/>
          <p:nvPr/>
        </p:nvSpPr>
        <p:spPr>
          <a:xfrm>
            <a:off x="3627437" y="4174641"/>
            <a:ext cx="5701176"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Scores input text for sentiment (0.0 to 1.0)</a:t>
            </a:r>
            <a:endParaRPr lang="en-US" sz="2400" dirty="0" smtClean="0">
              <a:gradFill>
                <a:gsLst>
                  <a:gs pos="2917">
                    <a:schemeClr val="tx1"/>
                  </a:gs>
                  <a:gs pos="30000">
                    <a:schemeClr val="tx1"/>
                  </a:gs>
                </a:gsLst>
                <a:lin ang="5400000" scaled="0"/>
              </a:gradFill>
              <a:latin typeface="+mj-lt"/>
            </a:endParaRPr>
          </a:p>
        </p:txBody>
      </p:sp>
      <p:sp>
        <p:nvSpPr>
          <p:cNvPr id="12" name="TextBox 11"/>
          <p:cNvSpPr txBox="1"/>
          <p:nvPr/>
        </p:nvSpPr>
        <p:spPr>
          <a:xfrm>
            <a:off x="3627437" y="2531079"/>
            <a:ext cx="6330644"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 list of topics detected in input text</a:t>
            </a:r>
            <a:endParaRPr lang="en-US" sz="2400" dirty="0" smtClean="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133658768"/>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Analyzing Text for Sentiment</a:t>
            </a:r>
            <a:endParaRPr lang="en-US" dirty="0"/>
          </a:p>
        </p:txBody>
      </p:sp>
      <p:sp>
        <p:nvSpPr>
          <p:cNvPr id="4" name="TextBox 3"/>
          <p:cNvSpPr txBox="1"/>
          <p:nvPr/>
        </p:nvSpPr>
        <p:spPr>
          <a:xfrm>
            <a:off x="274639" y="1363662"/>
            <a:ext cx="12161836" cy="4296561"/>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/text/analytics/v2.0/sentiment </a:t>
            </a:r>
            <a:r>
              <a:rPr lang="en-US" sz="2000" dirty="0">
                <a:latin typeface="Lucida Console" panose="020B0609040504020204" pitchFamily="49" charset="0"/>
              </a:rPr>
              <a:t>HTTP/1.1</a:t>
            </a:r>
          </a:p>
          <a:p>
            <a:r>
              <a:rPr lang="en-US" sz="2000" dirty="0">
                <a:latin typeface="Lucida Console" panose="020B0609040504020204" pitchFamily="49" charset="0"/>
              </a:rPr>
              <a:t>Content-Type: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r>
              <a:rPr lang="en-US" sz="2000" dirty="0">
                <a:latin typeface="Lucida Console" panose="020B0609040504020204" pitchFamily="49" charset="0"/>
              </a:rPr>
              <a:t>Host: </a:t>
            </a:r>
            <a:r>
              <a:rPr lang="en-US" sz="2000" dirty="0" smtClean="0">
                <a:latin typeface="Lucida Console" panose="020B0609040504020204" pitchFamily="49" charset="0"/>
              </a:rPr>
              <a:t>westus.api.cognitive.microsoft.com:443</a:t>
            </a:r>
            <a:endParaRPr lang="en-US" sz="2000" dirty="0">
              <a:latin typeface="Lucida Console" panose="020B0609040504020204" pitchFamily="49" charset="0"/>
            </a:endParaRPr>
          </a:p>
          <a:p>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 ••••••••••••••••••••••••••••••••</a:t>
            </a:r>
          </a:p>
          <a:p>
            <a:endParaRPr lang="en-US" sz="2000" dirty="0">
              <a:latin typeface="Lucida Console" panose="020B0609040504020204" pitchFamily="49" charset="0"/>
            </a:endParaRPr>
          </a:p>
          <a:p>
            <a:r>
              <a:rPr lang="en-US" sz="2000" dirty="0">
                <a:latin typeface="Lucida Console" panose="020B0609040504020204" pitchFamily="49" charset="0"/>
              </a:rPr>
              <a:t>{</a:t>
            </a:r>
          </a:p>
          <a:p>
            <a:r>
              <a:rPr lang="en-US" sz="2000" dirty="0">
                <a:latin typeface="Lucida Console" panose="020B0609040504020204" pitchFamily="49" charset="0"/>
              </a:rPr>
              <a:t>  "documents": [</a:t>
            </a:r>
          </a:p>
          <a:p>
            <a:r>
              <a:rPr lang="en-US" sz="2000" dirty="0">
                <a:latin typeface="Lucida Console" panose="020B0609040504020204" pitchFamily="49" charset="0"/>
              </a:rPr>
              <a:t>    {</a:t>
            </a:r>
          </a:p>
          <a:p>
            <a:r>
              <a:rPr lang="en-US" sz="2000" dirty="0">
                <a:latin typeface="Lucida Console" panose="020B0609040504020204" pitchFamily="49" charset="0"/>
              </a:rPr>
              <a:t>      "id": "1000",</a:t>
            </a:r>
          </a:p>
          <a:p>
            <a:r>
              <a:rPr lang="en-US" sz="2000" dirty="0">
                <a:latin typeface="Lucida Console" panose="020B0609040504020204" pitchFamily="49" charset="0"/>
              </a:rPr>
              <a:t>      "text": "I am mostly happy today, but coding sometimes makes me angry"</a:t>
            </a: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a:t>
            </a:r>
            <a:endParaRPr lang="en-US" sz="2000" dirty="0">
              <a:latin typeface="Lucida Console" panose="020B0609040504020204" pitchFamily="49" charset="0"/>
            </a:endParaRPr>
          </a:p>
        </p:txBody>
      </p:sp>
    </p:spTree>
    <p:extLst>
      <p:ext uri="{BB962C8B-B14F-4D97-AF65-F5344CB8AC3E}">
        <p14:creationId xmlns:p14="http://schemas.microsoft.com/office/powerpoint/2010/main" val="2609157518"/>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JSON Output</a:t>
            </a:r>
            <a:endParaRPr lang="en-US" dirty="0"/>
          </a:p>
        </p:txBody>
      </p:sp>
      <p:sp>
        <p:nvSpPr>
          <p:cNvPr id="4" name="TextBox 3"/>
          <p:cNvSpPr txBox="1"/>
          <p:nvPr/>
        </p:nvSpPr>
        <p:spPr>
          <a:xfrm>
            <a:off x="274639" y="1363662"/>
            <a:ext cx="11889564" cy="3065455"/>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a:t>
            </a:r>
          </a:p>
          <a:p>
            <a:r>
              <a:rPr lang="en-US" sz="2000" dirty="0">
                <a:latin typeface="Lucida Console" panose="020B0609040504020204" pitchFamily="49" charset="0"/>
              </a:rPr>
              <a:t>  "documents": [</a:t>
            </a:r>
          </a:p>
          <a:p>
            <a:r>
              <a:rPr lang="en-US" sz="2000" dirty="0">
                <a:latin typeface="Lucida Console" panose="020B0609040504020204" pitchFamily="49" charset="0"/>
              </a:rPr>
              <a:t>    {</a:t>
            </a:r>
          </a:p>
          <a:p>
            <a:r>
              <a:rPr lang="en-US" sz="2000" dirty="0">
                <a:latin typeface="Lucida Console" panose="020B0609040504020204" pitchFamily="49" charset="0"/>
              </a:rPr>
              <a:t>      "score": 0.796945058645282,</a:t>
            </a:r>
          </a:p>
          <a:p>
            <a:r>
              <a:rPr lang="en-US" sz="2000" dirty="0">
                <a:latin typeface="Lucida Console" panose="020B0609040504020204" pitchFamily="49" charset="0"/>
              </a:rPr>
              <a:t>      "id": "1000"</a:t>
            </a: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  "errors": []</a:t>
            </a:r>
          </a:p>
          <a:p>
            <a:r>
              <a:rPr lang="en-US" sz="2000" dirty="0">
                <a:latin typeface="Lucida Console" panose="020B0609040504020204" pitchFamily="49" charset="0"/>
              </a:rPr>
              <a:t>}</a:t>
            </a:r>
            <a:endParaRPr lang="en-US" sz="2000" dirty="0">
              <a:latin typeface="Lucida Console" panose="020B0609040504020204" pitchFamily="49" charset="0"/>
            </a:endParaRPr>
          </a:p>
        </p:txBody>
      </p:sp>
    </p:spTree>
    <p:extLst>
      <p:ext uri="{BB962C8B-B14F-4D97-AF65-F5344CB8AC3E}">
        <p14:creationId xmlns:p14="http://schemas.microsoft.com/office/powerpoint/2010/main" val="876448638"/>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smtClean="0"/>
              <a:t>Text Analytics API</a:t>
            </a:r>
            <a:endParaRPr lang="en-US" dirty="0"/>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6518644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7467599" cy="4985980"/>
          </a:xfrm>
        </p:spPr>
        <p:txBody>
          <a:bodyPr/>
          <a:lstStyle/>
          <a:p>
            <a:r>
              <a:rPr lang="en-US" dirty="0" smtClean="0"/>
              <a:t>Uses </a:t>
            </a:r>
            <a:r>
              <a:rPr lang="en-US" dirty="0" err="1" smtClean="0"/>
              <a:t>WebSockets</a:t>
            </a:r>
            <a:r>
              <a:rPr lang="en-US" dirty="0" smtClean="0"/>
              <a:t> to translate speech in real time</a:t>
            </a:r>
          </a:p>
          <a:p>
            <a:r>
              <a:rPr lang="en-US" dirty="0" smtClean="0"/>
              <a:t>Uses deep neural networks to translate, remove disfluencies, and identify profanity</a:t>
            </a:r>
          </a:p>
          <a:p>
            <a:r>
              <a:rPr lang="en-US" dirty="0" smtClean="0"/>
              <a:t>Uses silence detection to frame "utterances"</a:t>
            </a:r>
          </a:p>
          <a:p>
            <a:r>
              <a:rPr lang="en-US" dirty="0" smtClean="0"/>
              <a:t>Supports WAV and MP3</a:t>
            </a:r>
          </a:p>
        </p:txBody>
      </p:sp>
      <p:sp>
        <p:nvSpPr>
          <p:cNvPr id="3" name="Title 2"/>
          <p:cNvSpPr>
            <a:spLocks noGrp="1"/>
          </p:cNvSpPr>
          <p:nvPr>
            <p:ph type="title"/>
          </p:nvPr>
        </p:nvSpPr>
        <p:spPr/>
        <p:txBody>
          <a:bodyPr/>
          <a:lstStyle/>
          <a:p>
            <a:r>
              <a:rPr lang="en-US" dirty="0" smtClean="0"/>
              <a:t>Translator API</a:t>
            </a:r>
            <a:endParaRPr lang="en-US" dirty="0"/>
          </a:p>
        </p:txBody>
      </p:sp>
      <p:pic>
        <p:nvPicPr>
          <p:cNvPr id="4" name="Picture 3"/>
          <p:cNvPicPr>
            <a:picLocks noChangeAspect="1"/>
          </p:cNvPicPr>
          <p:nvPr/>
        </p:nvPicPr>
        <p:blipFill>
          <a:blip r:embed="rId3"/>
          <a:stretch>
            <a:fillRect/>
          </a:stretch>
        </p:blipFill>
        <p:spPr>
          <a:xfrm>
            <a:off x="8047037" y="1221047"/>
            <a:ext cx="3727768" cy="5275262"/>
          </a:xfrm>
          <a:prstGeom prst="rect">
            <a:avLst/>
          </a:prstGeom>
        </p:spPr>
      </p:pic>
    </p:spTree>
    <p:extLst>
      <p:ext uri="{BB962C8B-B14F-4D97-AF65-F5344CB8AC3E}">
        <p14:creationId xmlns:p14="http://schemas.microsoft.com/office/powerpoint/2010/main" val="1107199331"/>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Enumerating Languages</a:t>
            </a:r>
            <a:endParaRPr lang="en-US" dirty="0"/>
          </a:p>
        </p:txBody>
      </p:sp>
      <p:sp>
        <p:nvSpPr>
          <p:cNvPr id="4" name="TextBox 3"/>
          <p:cNvSpPr txBox="1"/>
          <p:nvPr/>
        </p:nvSpPr>
        <p:spPr>
          <a:xfrm>
            <a:off x="274639" y="1363662"/>
            <a:ext cx="11963398" cy="4727448"/>
          </a:xfrm>
          <a:prstGeom prst="rect">
            <a:avLst/>
          </a:prstGeom>
          <a:noFill/>
        </p:spPr>
        <p:txBody>
          <a:bodyPr wrap="square" lIns="182880" tIns="146304" rIns="182880" bIns="146304" rtlCol="0">
            <a:spAutoFit/>
          </a:bodyPr>
          <a:lstStyle/>
          <a:p>
            <a:r>
              <a:rPr lang="en-US" sz="1600" dirty="0" smtClean="0">
                <a:latin typeface="Lucida Console" panose="020B0609040504020204" pitchFamily="49" charset="0"/>
              </a:rPr>
              <a:t>using (</a:t>
            </a:r>
            <a:r>
              <a:rPr lang="en-US" sz="1600" dirty="0" err="1" smtClean="0">
                <a:latin typeface="Lucida Console" panose="020B0609040504020204" pitchFamily="49" charset="0"/>
              </a:rPr>
              <a:t>var</a:t>
            </a:r>
            <a:r>
              <a:rPr lang="en-US" sz="1600" dirty="0" smtClean="0">
                <a:latin typeface="Lucida Console" panose="020B0609040504020204" pitchFamily="49" charset="0"/>
              </a:rPr>
              <a:t> client = new </a:t>
            </a:r>
            <a:r>
              <a:rPr lang="en-US" sz="1600" dirty="0" err="1" smtClean="0">
                <a:latin typeface="Lucida Console" panose="020B0609040504020204" pitchFamily="49" charset="0"/>
              </a:rPr>
              <a:t>HttpClient</a:t>
            </a:r>
            <a:r>
              <a:rPr lang="en-US" sz="1600" dirty="0" smtClean="0">
                <a:latin typeface="Lucida Console" panose="020B0609040504020204" pitchFamily="49" charset="0"/>
              </a:rPr>
              <a:t>())</a:t>
            </a:r>
          </a:p>
          <a:p>
            <a:r>
              <a:rPr lang="en-US" sz="1600" dirty="0">
                <a:latin typeface="Lucida Console" panose="020B0609040504020204" pitchFamily="49" charset="0"/>
              </a:rPr>
              <a:t>{</a:t>
            </a:r>
            <a:endParaRPr lang="en-US" sz="1600" dirty="0" smtClean="0">
              <a:latin typeface="Lucida Console" panose="020B0609040504020204" pitchFamily="49" charset="0"/>
            </a:endParaRPr>
          </a:p>
          <a:p>
            <a:r>
              <a:rPr lang="en-US" sz="1600" dirty="0" smtClean="0">
                <a:latin typeface="Lucida Console" panose="020B0609040504020204" pitchFamily="49" charset="0"/>
              </a:rPr>
              <a:t>    </a:t>
            </a:r>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err="1" smtClean="0">
                <a:latin typeface="Lucida Console" panose="020B0609040504020204" pitchFamily="49" charset="0"/>
              </a:rPr>
              <a:t>uri</a:t>
            </a:r>
            <a:r>
              <a:rPr lang="en-US" sz="1600" dirty="0" smtClean="0">
                <a:latin typeface="Lucida Console" panose="020B0609040504020204" pitchFamily="49" charset="0"/>
              </a:rPr>
              <a:t> =</a:t>
            </a:r>
          </a:p>
          <a:p>
            <a:r>
              <a:rPr lang="en-US" sz="1600" dirty="0">
                <a:latin typeface="Lucida Console" panose="020B0609040504020204" pitchFamily="49" charset="0"/>
              </a:rPr>
              <a:t> </a:t>
            </a:r>
            <a:r>
              <a:rPr lang="en-US" sz="1600" dirty="0" smtClean="0">
                <a:latin typeface="Lucida Console" panose="020B0609040504020204" pitchFamily="49" charset="0"/>
              </a:rPr>
              <a:t>       "https</a:t>
            </a:r>
            <a:r>
              <a:rPr lang="en-US" sz="1600" dirty="0">
                <a:latin typeface="Lucida Console" panose="020B0609040504020204" pitchFamily="49" charset="0"/>
              </a:rPr>
              <a:t>://</a:t>
            </a:r>
            <a:r>
              <a:rPr lang="en-US" sz="1600" dirty="0" smtClean="0">
                <a:latin typeface="Lucida Console" panose="020B0609040504020204" pitchFamily="49" charset="0"/>
              </a:rPr>
              <a:t>dev.microsofttranslator.com/</a:t>
            </a:r>
            <a:r>
              <a:rPr lang="en-US" sz="1600" dirty="0" err="1" smtClean="0">
                <a:latin typeface="Lucida Console" panose="020B0609040504020204" pitchFamily="49" charset="0"/>
              </a:rPr>
              <a:t>languages?api-version</a:t>
            </a:r>
            <a:r>
              <a:rPr lang="en-US" sz="1600" dirty="0" smtClean="0">
                <a:latin typeface="Lucida Console" panose="020B0609040504020204" pitchFamily="49" charset="0"/>
              </a:rPr>
              <a:t>=1.0&amp;scope=</a:t>
            </a:r>
            <a:r>
              <a:rPr lang="en-US" sz="1600" dirty="0" err="1" smtClean="0">
                <a:latin typeface="Lucida Console" panose="020B0609040504020204" pitchFamily="49" charset="0"/>
              </a:rPr>
              <a:t>text,speech</a:t>
            </a:r>
            <a:r>
              <a:rPr lang="en-US" sz="1600" dirty="0" smtClean="0">
                <a:latin typeface="Lucida Console" panose="020B0609040504020204" pitchFamily="49" charset="0"/>
              </a:rPr>
              <a:t>";</a:t>
            </a:r>
          </a:p>
          <a:p>
            <a:r>
              <a:rPr lang="en-US" sz="1600" dirty="0" smtClean="0">
                <a:latin typeface="Lucida Console" panose="020B0609040504020204" pitchFamily="49" charset="0"/>
              </a:rPr>
              <a:t>    </a:t>
            </a:r>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a:latin typeface="Lucida Console" panose="020B0609040504020204" pitchFamily="49" charset="0"/>
              </a:rPr>
              <a:t>response = await </a:t>
            </a:r>
            <a:r>
              <a:rPr lang="en-US" sz="1600" dirty="0" err="1" smtClean="0">
                <a:latin typeface="Lucida Console" panose="020B0609040504020204" pitchFamily="49" charset="0"/>
              </a:rPr>
              <a:t>client.GetAsync</a:t>
            </a:r>
            <a:r>
              <a:rPr lang="en-US" sz="1600" dirty="0" smtClean="0">
                <a:latin typeface="Lucida Console" panose="020B0609040504020204" pitchFamily="49" charset="0"/>
              </a:rPr>
              <a:t>(</a:t>
            </a:r>
            <a:r>
              <a:rPr lang="en-US" sz="1600" dirty="0" err="1" smtClean="0">
                <a:latin typeface="Lucida Console" panose="020B0609040504020204" pitchFamily="49" charset="0"/>
              </a:rPr>
              <a:t>uri</a:t>
            </a:r>
            <a:r>
              <a:rPr lang="en-US" sz="1600" dirty="0" smtClean="0">
                <a:latin typeface="Lucida Console" panose="020B0609040504020204" pitchFamily="49" charset="0"/>
              </a:rPr>
              <a:t>);</a:t>
            </a:r>
            <a:endParaRPr lang="en-US" sz="1600" dirty="0">
              <a:latin typeface="Lucida Console" panose="020B0609040504020204" pitchFamily="49" charset="0"/>
            </a:endParaRPr>
          </a:p>
          <a:p>
            <a:r>
              <a:rPr lang="en-US" sz="1600" dirty="0" smtClean="0">
                <a:latin typeface="Lucida Console" panose="020B0609040504020204" pitchFamily="49" charset="0"/>
              </a:rPr>
              <a:t>    </a:t>
            </a:r>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err="1" smtClean="0">
                <a:latin typeface="Lucida Console" panose="020B0609040504020204" pitchFamily="49" charset="0"/>
              </a:rPr>
              <a:t>json</a:t>
            </a:r>
            <a:r>
              <a:rPr lang="en-US" sz="1600" dirty="0" smtClean="0">
                <a:latin typeface="Lucida Console" panose="020B0609040504020204" pitchFamily="49" charset="0"/>
              </a:rPr>
              <a:t> </a:t>
            </a:r>
            <a:r>
              <a:rPr lang="en-US" sz="1600" dirty="0">
                <a:latin typeface="Lucida Console" panose="020B0609040504020204" pitchFamily="49" charset="0"/>
              </a:rPr>
              <a:t>= await </a:t>
            </a:r>
            <a:r>
              <a:rPr lang="en-US" sz="1600" dirty="0" err="1">
                <a:latin typeface="Lucida Console" panose="020B0609040504020204" pitchFamily="49" charset="0"/>
              </a:rPr>
              <a:t>response.Content.ReadAsStringAsync</a:t>
            </a:r>
            <a:r>
              <a:rPr lang="en-US" sz="1600" dirty="0">
                <a:latin typeface="Lucida Console" panose="020B0609040504020204" pitchFamily="49" charset="0"/>
              </a:rPr>
              <a:t>();</a:t>
            </a:r>
          </a:p>
          <a:p>
            <a:r>
              <a:rPr lang="en-US" sz="1600" dirty="0">
                <a:latin typeface="Lucida Console" panose="020B0609040504020204" pitchFamily="49" charset="0"/>
              </a:rPr>
              <a:t>    </a:t>
            </a:r>
            <a:r>
              <a:rPr lang="en-US" sz="1600" dirty="0" smtClean="0">
                <a:latin typeface="Lucida Console" panose="020B0609040504020204" pitchFamily="49" charset="0"/>
              </a:rPr>
              <a:t>dynamic result </a:t>
            </a:r>
            <a:r>
              <a:rPr lang="en-US" sz="1600" dirty="0">
                <a:latin typeface="Lucida Console" panose="020B0609040504020204" pitchFamily="49" charset="0"/>
              </a:rPr>
              <a:t>= </a:t>
            </a:r>
            <a:r>
              <a:rPr lang="en-US" sz="1600" dirty="0" err="1" smtClean="0">
                <a:latin typeface="Lucida Console" panose="020B0609040504020204" pitchFamily="49" charset="0"/>
              </a:rPr>
              <a:t>JObject.Parse</a:t>
            </a:r>
            <a:r>
              <a:rPr lang="en-US" sz="1600" dirty="0" smtClean="0">
                <a:latin typeface="Lucida Console" panose="020B0609040504020204" pitchFamily="49" charset="0"/>
              </a:rPr>
              <a:t>(</a:t>
            </a:r>
            <a:r>
              <a:rPr lang="en-US" sz="1600" dirty="0" err="1" smtClean="0">
                <a:latin typeface="Lucida Console" panose="020B0609040504020204" pitchFamily="49" charset="0"/>
              </a:rPr>
              <a:t>json</a:t>
            </a:r>
            <a:r>
              <a:rPr lang="en-US" sz="1600" dirty="0" smtClean="0">
                <a:latin typeface="Lucida Console" panose="020B0609040504020204" pitchFamily="49" charset="0"/>
              </a:rPr>
              <a:t>); // JSON.NET</a:t>
            </a:r>
            <a:endParaRPr lang="en-US" sz="1600" dirty="0">
              <a:latin typeface="Lucida Console" panose="020B0609040504020204" pitchFamily="49" charset="0"/>
            </a:endParaRPr>
          </a:p>
          <a:p>
            <a:endParaRPr lang="en-US" sz="1600" dirty="0">
              <a:latin typeface="Lucida Console" panose="020B0609040504020204" pitchFamily="49" charset="0"/>
            </a:endParaRPr>
          </a:p>
          <a:p>
            <a:r>
              <a:rPr lang="en-US" sz="1600" dirty="0" smtClean="0">
                <a:latin typeface="Lucida Console" panose="020B0609040504020204" pitchFamily="49" charset="0"/>
              </a:rPr>
              <a:t>    </a:t>
            </a:r>
            <a:r>
              <a:rPr lang="en-US" sz="1600" dirty="0" err="1" smtClean="0">
                <a:latin typeface="Lucida Console" panose="020B0609040504020204" pitchFamily="49" charset="0"/>
              </a:rPr>
              <a:t>foreach</a:t>
            </a:r>
            <a:r>
              <a:rPr lang="en-US" sz="1600" dirty="0" smtClean="0">
                <a:latin typeface="Lucida Console" panose="020B0609040504020204" pitchFamily="49" charset="0"/>
              </a:rPr>
              <a:t> </a:t>
            </a:r>
            <a:r>
              <a:rPr lang="en-US" sz="1600" dirty="0">
                <a:latin typeface="Lucida Console" panose="020B0609040504020204" pitchFamily="49" charset="0"/>
              </a:rPr>
              <a:t>(</a:t>
            </a:r>
            <a:r>
              <a:rPr lang="en-US" sz="1600" dirty="0" err="1">
                <a:latin typeface="Lucida Console" panose="020B0609040504020204" pitchFamily="49" charset="0"/>
              </a:rPr>
              <a:t>var</a:t>
            </a:r>
            <a:r>
              <a:rPr lang="en-US" sz="1600" dirty="0">
                <a:latin typeface="Lucida Console" panose="020B0609040504020204" pitchFamily="49" charset="0"/>
              </a:rPr>
              <a:t> s in </a:t>
            </a:r>
            <a:r>
              <a:rPr lang="en-US" sz="1600" dirty="0" err="1" smtClean="0">
                <a:latin typeface="Lucida Console" panose="020B0609040504020204" pitchFamily="49" charset="0"/>
              </a:rPr>
              <a:t>result.speech</a:t>
            </a:r>
            <a:r>
              <a:rPr lang="en-US" sz="1600" dirty="0" smtClean="0">
                <a:latin typeface="Lucida Console" panose="020B0609040504020204" pitchFamily="49" charset="0"/>
              </a:rPr>
              <a:t>) // Enumerate input languages</a:t>
            </a:r>
            <a:endParaRPr lang="en-US" sz="1600" dirty="0">
              <a:latin typeface="Lucida Console" panose="020B0609040504020204" pitchFamily="49" charset="0"/>
            </a:endParaRPr>
          </a:p>
          <a:p>
            <a:r>
              <a:rPr lang="en-US" sz="1600" dirty="0" smtClean="0">
                <a:latin typeface="Lucida Console" panose="020B0609040504020204" pitchFamily="49" charset="0"/>
              </a:rPr>
              <a:t>    </a:t>
            </a:r>
            <a:r>
              <a:rPr lang="en-US" sz="1600" dirty="0">
                <a:latin typeface="Lucida Console" panose="020B0609040504020204" pitchFamily="49" charset="0"/>
              </a:rPr>
              <a:t>{</a:t>
            </a:r>
          </a:p>
          <a:p>
            <a:r>
              <a:rPr lang="en-US" sz="1600" dirty="0" smtClean="0">
                <a:latin typeface="Lucida Console" panose="020B0609040504020204" pitchFamily="49" charset="0"/>
              </a:rPr>
              <a:t>        // </a:t>
            </a:r>
            <a:r>
              <a:rPr lang="en-US" sz="1600" dirty="0" err="1" smtClean="0">
                <a:latin typeface="Lucida Console" panose="020B0609040504020204" pitchFamily="49" charset="0"/>
              </a:rPr>
              <a:t>s.Name</a:t>
            </a:r>
            <a:r>
              <a:rPr lang="en-US" sz="1600" dirty="0" smtClean="0">
                <a:latin typeface="Lucida Console" panose="020B0609040504020204" pitchFamily="49" charset="0"/>
              </a:rPr>
              <a:t> holds identifier ("</a:t>
            </a:r>
            <a:r>
              <a:rPr lang="en-US" sz="1600" dirty="0" err="1" smtClean="0">
                <a:latin typeface="Lucida Console" panose="020B0609040504020204" pitchFamily="49" charset="0"/>
              </a:rPr>
              <a:t>en</a:t>
            </a:r>
            <a:r>
              <a:rPr lang="en-US" sz="1600" dirty="0" smtClean="0">
                <a:latin typeface="Lucida Console" panose="020B0609040504020204" pitchFamily="49" charset="0"/>
              </a:rPr>
              <a:t>-US") and s.Value.name holds name ("English")</a:t>
            </a:r>
            <a:endParaRPr lang="en-US" sz="1600" dirty="0">
              <a:latin typeface="Lucida Console" panose="020B0609040504020204" pitchFamily="49" charset="0"/>
            </a:endParaRPr>
          </a:p>
          <a:p>
            <a:r>
              <a:rPr lang="en-US" sz="1600" dirty="0" smtClean="0">
                <a:latin typeface="Lucida Console" panose="020B0609040504020204" pitchFamily="49" charset="0"/>
              </a:rPr>
              <a:t>    }</a:t>
            </a:r>
          </a:p>
          <a:p>
            <a:endParaRPr lang="en-US" sz="1600" dirty="0">
              <a:latin typeface="Lucida Console" panose="020B0609040504020204" pitchFamily="49" charset="0"/>
            </a:endParaRPr>
          </a:p>
          <a:p>
            <a:r>
              <a:rPr lang="en-US" sz="1600" dirty="0" smtClean="0">
                <a:latin typeface="Lucida Console" panose="020B0609040504020204" pitchFamily="49" charset="0"/>
              </a:rPr>
              <a:t>    </a:t>
            </a:r>
            <a:r>
              <a:rPr lang="en-US" sz="1600" dirty="0" err="1" smtClean="0">
                <a:latin typeface="Lucida Console" panose="020B0609040504020204" pitchFamily="49" charset="0"/>
              </a:rPr>
              <a:t>foreach</a:t>
            </a:r>
            <a:r>
              <a:rPr lang="en-US" sz="1600" dirty="0" smtClean="0">
                <a:latin typeface="Lucida Console" panose="020B0609040504020204" pitchFamily="49" charset="0"/>
              </a:rPr>
              <a:t> </a:t>
            </a:r>
            <a:r>
              <a:rPr lang="en-US" sz="1600" dirty="0">
                <a:latin typeface="Lucida Console" panose="020B0609040504020204" pitchFamily="49" charset="0"/>
              </a:rPr>
              <a:t>(</a:t>
            </a:r>
            <a:r>
              <a:rPr lang="en-US" sz="1600" dirty="0" err="1">
                <a:latin typeface="Lucida Console" panose="020B0609040504020204" pitchFamily="49" charset="0"/>
              </a:rPr>
              <a:t>var</a:t>
            </a:r>
            <a:r>
              <a:rPr lang="en-US" sz="1600" dirty="0">
                <a:latin typeface="Lucida Console" panose="020B0609040504020204" pitchFamily="49" charset="0"/>
              </a:rPr>
              <a:t> s in </a:t>
            </a:r>
            <a:r>
              <a:rPr lang="en-US" sz="1600" dirty="0" err="1" smtClean="0">
                <a:latin typeface="Lucida Console" panose="020B0609040504020204" pitchFamily="49" charset="0"/>
              </a:rPr>
              <a:t>result.text</a:t>
            </a:r>
            <a:r>
              <a:rPr lang="en-US" sz="1600" dirty="0" smtClean="0">
                <a:latin typeface="Lucida Console" panose="020B0609040504020204" pitchFamily="49" charset="0"/>
              </a:rPr>
              <a:t>) // Enumerate output languages</a:t>
            </a:r>
            <a:endParaRPr lang="en-US" sz="1600" dirty="0">
              <a:latin typeface="Lucida Console" panose="020B0609040504020204" pitchFamily="49" charset="0"/>
            </a:endParaRPr>
          </a:p>
          <a:p>
            <a:r>
              <a:rPr lang="en-US" sz="1600" dirty="0">
                <a:latin typeface="Lucida Console" panose="020B0609040504020204" pitchFamily="49" charset="0"/>
              </a:rPr>
              <a:t>    </a:t>
            </a:r>
            <a:r>
              <a:rPr lang="en-US" sz="1600" dirty="0" smtClean="0">
                <a:latin typeface="Lucida Console" panose="020B0609040504020204" pitchFamily="49" charset="0"/>
              </a:rPr>
              <a:t>{</a:t>
            </a:r>
          </a:p>
          <a:p>
            <a:r>
              <a:rPr lang="en-US" sz="1600" dirty="0" smtClean="0">
                <a:latin typeface="Lucida Console" panose="020B0609040504020204" pitchFamily="49" charset="0"/>
              </a:rPr>
              <a:t>        // </a:t>
            </a:r>
            <a:r>
              <a:rPr lang="en-US" sz="1600" dirty="0" err="1">
                <a:latin typeface="Lucida Console" panose="020B0609040504020204" pitchFamily="49" charset="0"/>
              </a:rPr>
              <a:t>s.Name</a:t>
            </a:r>
            <a:r>
              <a:rPr lang="en-US" sz="1600" dirty="0">
                <a:latin typeface="Lucida Console" panose="020B0609040504020204" pitchFamily="49" charset="0"/>
              </a:rPr>
              <a:t> holds identifier </a:t>
            </a:r>
            <a:r>
              <a:rPr lang="en-US" sz="1600" dirty="0" smtClean="0">
                <a:latin typeface="Lucida Console" panose="020B0609040504020204" pitchFamily="49" charset="0"/>
              </a:rPr>
              <a:t>("</a:t>
            </a:r>
            <a:r>
              <a:rPr lang="en-US" sz="1600" dirty="0" err="1" smtClean="0">
                <a:latin typeface="Lucida Console" panose="020B0609040504020204" pitchFamily="49" charset="0"/>
              </a:rPr>
              <a:t>fr</a:t>
            </a:r>
            <a:r>
              <a:rPr lang="en-US" sz="1600" dirty="0" smtClean="0">
                <a:latin typeface="Lucida Console" panose="020B0609040504020204" pitchFamily="49" charset="0"/>
              </a:rPr>
              <a:t>") </a:t>
            </a:r>
            <a:r>
              <a:rPr lang="en-US" sz="1600" dirty="0">
                <a:latin typeface="Lucida Console" panose="020B0609040504020204" pitchFamily="49" charset="0"/>
              </a:rPr>
              <a:t>and s.Value.name holds name </a:t>
            </a:r>
            <a:r>
              <a:rPr lang="en-US" sz="1600" dirty="0" smtClean="0">
                <a:latin typeface="Lucida Console" panose="020B0609040504020204" pitchFamily="49" charset="0"/>
              </a:rPr>
              <a:t>("French")</a:t>
            </a:r>
          </a:p>
          <a:p>
            <a:r>
              <a:rPr lang="en-US" sz="1600" dirty="0" smtClean="0">
                <a:latin typeface="Lucida Console" panose="020B0609040504020204" pitchFamily="49" charset="0"/>
              </a:rPr>
              <a:t>    }</a:t>
            </a:r>
          </a:p>
          <a:p>
            <a:r>
              <a:rPr lang="en-US" sz="1600" dirty="0" smtClean="0">
                <a:latin typeface="Lucida Console" panose="020B0609040504020204" pitchFamily="49" charset="0"/>
              </a:rPr>
              <a:t>}</a:t>
            </a:r>
            <a:endParaRPr lang="en-US" sz="1600" dirty="0">
              <a:latin typeface="Lucida Console" panose="020B0609040504020204" pitchFamily="49" charset="0"/>
            </a:endParaRPr>
          </a:p>
        </p:txBody>
      </p:sp>
    </p:spTree>
    <p:extLst>
      <p:ext uri="{BB962C8B-B14F-4D97-AF65-F5344CB8AC3E}">
        <p14:creationId xmlns:p14="http://schemas.microsoft.com/office/powerpoint/2010/main" val="3315478013"/>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Connecting to the Translator Service</a:t>
            </a:r>
            <a:endParaRPr lang="en-US" dirty="0"/>
          </a:p>
        </p:txBody>
      </p:sp>
      <p:sp>
        <p:nvSpPr>
          <p:cNvPr id="4" name="TextBox 3"/>
          <p:cNvSpPr txBox="1"/>
          <p:nvPr/>
        </p:nvSpPr>
        <p:spPr>
          <a:xfrm>
            <a:off x="274639" y="1363662"/>
            <a:ext cx="11889564" cy="3557897"/>
          </a:xfrm>
          <a:prstGeom prst="rect">
            <a:avLst/>
          </a:prstGeom>
          <a:noFill/>
        </p:spPr>
        <p:txBody>
          <a:bodyPr wrap="square" lIns="182880" tIns="146304" rIns="182880" bIns="146304" rtlCol="0">
            <a:spAutoFit/>
          </a:bodyPr>
          <a:lstStyle/>
          <a:p>
            <a:r>
              <a:rPr lang="en-US" sz="1600" dirty="0">
                <a:latin typeface="Lucida Console" panose="020B0609040504020204" pitchFamily="49" charset="0"/>
              </a:rPr>
              <a:t>_</a:t>
            </a:r>
            <a:r>
              <a:rPr lang="en-US" sz="1600" dirty="0" smtClean="0">
                <a:latin typeface="Lucida Console" panose="020B0609040504020204" pitchFamily="49" charset="0"/>
              </a:rPr>
              <a:t>socket = </a:t>
            </a:r>
            <a:r>
              <a:rPr lang="en-US" sz="1600" dirty="0">
                <a:latin typeface="Lucida Console" panose="020B0609040504020204" pitchFamily="49" charset="0"/>
              </a:rPr>
              <a:t>new </a:t>
            </a:r>
            <a:r>
              <a:rPr lang="en-US" sz="1600" dirty="0" err="1">
                <a:latin typeface="Lucida Console" panose="020B0609040504020204" pitchFamily="49" charset="0"/>
              </a:rPr>
              <a:t>MessageWebSocket</a:t>
            </a:r>
            <a:r>
              <a:rPr lang="en-US" sz="1600" dirty="0">
                <a:latin typeface="Lucida Console" panose="020B0609040504020204" pitchFamily="49" charset="0"/>
              </a:rPr>
              <a:t>();</a:t>
            </a:r>
          </a:p>
          <a:p>
            <a:r>
              <a:rPr lang="en-US" sz="1600" dirty="0">
                <a:latin typeface="Lucida Console" panose="020B0609040504020204" pitchFamily="49" charset="0"/>
              </a:rPr>
              <a:t>_</a:t>
            </a:r>
            <a:r>
              <a:rPr lang="en-US" sz="1600" dirty="0" err="1">
                <a:latin typeface="Lucida Console" panose="020B0609040504020204" pitchFamily="49" charset="0"/>
              </a:rPr>
              <a:t>socket.MessageReceived</a:t>
            </a:r>
            <a:r>
              <a:rPr lang="en-US" sz="1600" dirty="0">
                <a:latin typeface="Lucida Console" panose="020B0609040504020204" pitchFamily="49" charset="0"/>
              </a:rPr>
              <a:t> += </a:t>
            </a:r>
            <a:r>
              <a:rPr lang="en-US" sz="1600" dirty="0" err="1">
                <a:latin typeface="Lucida Console" panose="020B0609040504020204" pitchFamily="49" charset="0"/>
              </a:rPr>
              <a:t>OnMessageReceived</a:t>
            </a:r>
            <a:r>
              <a:rPr lang="en-US" sz="1600" dirty="0">
                <a:latin typeface="Lucida Console" panose="020B0609040504020204" pitchFamily="49" charset="0"/>
              </a:rPr>
              <a:t>;</a:t>
            </a:r>
          </a:p>
          <a:p>
            <a:endParaRPr lang="en-US" sz="1600" dirty="0" smtClean="0">
              <a:latin typeface="Lucida Console" panose="020B0609040504020204" pitchFamily="49" charset="0"/>
            </a:endParaRPr>
          </a:p>
          <a:p>
            <a:r>
              <a:rPr lang="en-US" sz="1600" dirty="0" smtClean="0">
                <a:latin typeface="Lucida Console" panose="020B0609040504020204" pitchFamily="49" charset="0"/>
              </a:rPr>
              <a:t>// Insert an access token into the Authorization header</a:t>
            </a:r>
          </a:p>
          <a:p>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a:latin typeface="Lucida Console" panose="020B0609040504020204" pitchFamily="49" charset="0"/>
              </a:rPr>
              <a:t>p</a:t>
            </a:r>
            <a:r>
              <a:rPr lang="en-US" sz="1600" dirty="0" smtClean="0">
                <a:latin typeface="Lucida Console" panose="020B0609040504020204" pitchFamily="49" charset="0"/>
              </a:rPr>
              <a:t>rovider </a:t>
            </a:r>
            <a:r>
              <a:rPr lang="en-US" sz="1600" dirty="0">
                <a:latin typeface="Lucida Console" panose="020B0609040504020204" pitchFamily="49" charset="0"/>
              </a:rPr>
              <a:t>= new </a:t>
            </a:r>
            <a:r>
              <a:rPr lang="en-US" sz="1600" dirty="0" err="1">
                <a:latin typeface="Lucida Console" panose="020B0609040504020204" pitchFamily="49" charset="0"/>
              </a:rPr>
              <a:t>AzureAuthToken</a:t>
            </a:r>
            <a:r>
              <a:rPr lang="en-US" sz="1600" dirty="0" smtClean="0">
                <a:latin typeface="Lucida Console" panose="020B0609040504020204" pitchFamily="49" charset="0"/>
              </a:rPr>
              <a:t>("</a:t>
            </a:r>
            <a:r>
              <a:rPr lang="en-US" sz="1600" dirty="0" err="1" smtClean="0">
                <a:latin typeface="Lucida Console" panose="020B0609040504020204" pitchFamily="49" charset="0"/>
              </a:rPr>
              <a:t>subscription_key</a:t>
            </a:r>
            <a:r>
              <a:rPr lang="en-US" sz="1600" dirty="0" smtClean="0">
                <a:latin typeface="Lucida Console" panose="020B0609040504020204" pitchFamily="49" charset="0"/>
              </a:rPr>
              <a:t>");</a:t>
            </a:r>
          </a:p>
          <a:p>
            <a:r>
              <a:rPr lang="en-US" sz="1600" dirty="0" err="1" smtClean="0">
                <a:latin typeface="Lucida Console" panose="020B0609040504020204" pitchFamily="49" charset="0"/>
              </a:rPr>
              <a:t>var</a:t>
            </a:r>
            <a:r>
              <a:rPr lang="en-US" sz="1600" dirty="0" smtClean="0">
                <a:latin typeface="Lucida Console" panose="020B0609040504020204" pitchFamily="49" charset="0"/>
              </a:rPr>
              <a:t> token </a:t>
            </a:r>
            <a:r>
              <a:rPr lang="en-US" sz="1600" dirty="0">
                <a:latin typeface="Lucida Console" panose="020B0609040504020204" pitchFamily="49" charset="0"/>
              </a:rPr>
              <a:t>= await </a:t>
            </a:r>
            <a:r>
              <a:rPr lang="en-US" sz="1600" dirty="0" err="1" smtClean="0">
                <a:latin typeface="Lucida Console" panose="020B0609040504020204" pitchFamily="49" charset="0"/>
              </a:rPr>
              <a:t>provider.GetAccessTokenAsync</a:t>
            </a:r>
            <a:r>
              <a:rPr lang="en-US" sz="1600" dirty="0">
                <a:latin typeface="Lucida Console" panose="020B0609040504020204" pitchFamily="49" charset="0"/>
              </a:rPr>
              <a:t>();            </a:t>
            </a:r>
            <a:r>
              <a:rPr lang="en-US" sz="1600" dirty="0" smtClean="0">
                <a:latin typeface="Lucida Console" panose="020B0609040504020204" pitchFamily="49" charset="0"/>
              </a:rPr>
              <a:t>_</a:t>
            </a:r>
            <a:r>
              <a:rPr lang="en-US" sz="1600" dirty="0" err="1" smtClean="0">
                <a:latin typeface="Lucida Console" panose="020B0609040504020204" pitchFamily="49" charset="0"/>
              </a:rPr>
              <a:t>socket.SetRequestHeader</a:t>
            </a:r>
            <a:r>
              <a:rPr lang="en-US" sz="1600" dirty="0">
                <a:latin typeface="Lucida Console" panose="020B0609040504020204" pitchFamily="49" charset="0"/>
              </a:rPr>
              <a:t>("Authorization", t</a:t>
            </a:r>
            <a:r>
              <a:rPr lang="en-US" sz="1600" dirty="0" smtClean="0">
                <a:latin typeface="Lucida Console" panose="020B0609040504020204" pitchFamily="49" charset="0"/>
              </a:rPr>
              <a:t>oken</a:t>
            </a:r>
            <a:r>
              <a:rPr lang="en-US" sz="1600" dirty="0">
                <a:latin typeface="Lucida Console" panose="020B0609040504020204" pitchFamily="49" charset="0"/>
              </a:rPr>
              <a:t>);</a:t>
            </a:r>
          </a:p>
          <a:p>
            <a:endParaRPr lang="en-US" sz="1600" dirty="0" smtClean="0">
              <a:latin typeface="Lucida Console" panose="020B0609040504020204" pitchFamily="49" charset="0"/>
            </a:endParaRPr>
          </a:p>
          <a:p>
            <a:r>
              <a:rPr lang="en-US" sz="1600" dirty="0" smtClean="0">
                <a:latin typeface="Lucida Console" panose="020B0609040504020204" pitchFamily="49" charset="0"/>
              </a:rPr>
              <a:t>// Connect to the service via the </a:t>
            </a:r>
            <a:r>
              <a:rPr lang="en-US" sz="1600" dirty="0" err="1" smtClean="0">
                <a:latin typeface="Lucida Console" panose="020B0609040504020204" pitchFamily="49" charset="0"/>
              </a:rPr>
              <a:t>WebSocket</a:t>
            </a:r>
            <a:endParaRPr lang="en-US" sz="1600" dirty="0" smtClean="0">
              <a:latin typeface="Lucida Console" panose="020B0609040504020204" pitchFamily="49" charset="0"/>
            </a:endParaRPr>
          </a:p>
          <a:p>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err="1" smtClean="0">
                <a:latin typeface="Lucida Console" panose="020B0609040504020204" pitchFamily="49" charset="0"/>
              </a:rPr>
              <a:t>uri</a:t>
            </a:r>
            <a:r>
              <a:rPr lang="en-US" sz="1600" dirty="0" smtClean="0">
                <a:latin typeface="Lucida Console" panose="020B0609040504020204" pitchFamily="49" charset="0"/>
              </a:rPr>
              <a:t> = "</a:t>
            </a:r>
            <a:r>
              <a:rPr lang="en-US" sz="1600" dirty="0" err="1" smtClean="0">
                <a:latin typeface="Lucida Console" panose="020B0609040504020204" pitchFamily="49" charset="0"/>
              </a:rPr>
              <a:t>wss</a:t>
            </a:r>
            <a:r>
              <a:rPr lang="en-US" sz="1600" dirty="0">
                <a:latin typeface="Lucida Console" panose="020B0609040504020204" pitchFamily="49" charset="0"/>
              </a:rPr>
              <a:t>://dev.microsofttranslator.com/speech/</a:t>
            </a:r>
            <a:r>
              <a:rPr lang="en-US" sz="1600" dirty="0" err="1">
                <a:latin typeface="Lucida Console" panose="020B0609040504020204" pitchFamily="49" charset="0"/>
              </a:rPr>
              <a:t>translate?from</a:t>
            </a:r>
            <a:r>
              <a:rPr lang="en-US" sz="1600" dirty="0">
                <a:latin typeface="Lucida Console" panose="020B0609040504020204" pitchFamily="49" charset="0"/>
              </a:rPr>
              <a:t>=</a:t>
            </a:r>
            <a:r>
              <a:rPr lang="en-US" sz="1600" dirty="0" err="1">
                <a:latin typeface="Lucida Console" panose="020B0609040504020204" pitchFamily="49" charset="0"/>
              </a:rPr>
              <a:t>en-US&amp;to</a:t>
            </a:r>
            <a:r>
              <a:rPr lang="en-US" sz="1600" dirty="0">
                <a:latin typeface="Lucida Console" panose="020B0609040504020204" pitchFamily="49" charset="0"/>
              </a:rPr>
              <a:t>=</a:t>
            </a:r>
            <a:r>
              <a:rPr lang="en-US" sz="1600" dirty="0" err="1">
                <a:latin typeface="Lucida Console" panose="020B0609040504020204" pitchFamily="49" charset="0"/>
              </a:rPr>
              <a:t>fr&amp;features</a:t>
            </a:r>
            <a:r>
              <a:rPr lang="en-US" sz="1600" dirty="0">
                <a:latin typeface="Lucida Console" panose="020B0609040504020204" pitchFamily="49" charset="0"/>
              </a:rPr>
              <a:t>=</a:t>
            </a:r>
            <a:r>
              <a:rPr lang="en-US" sz="1600" dirty="0" err="1">
                <a:latin typeface="Lucida Console" panose="020B0609040504020204" pitchFamily="49" charset="0"/>
              </a:rPr>
              <a:t>texttospeech&amp;voice</a:t>
            </a:r>
            <a:r>
              <a:rPr lang="en-US" sz="1600" dirty="0">
                <a:latin typeface="Lucida Console" panose="020B0609040504020204" pitchFamily="49" charset="0"/>
              </a:rPr>
              <a:t>=</a:t>
            </a:r>
            <a:r>
              <a:rPr lang="en-US" sz="1600" dirty="0" err="1">
                <a:latin typeface="Lucida Console" panose="020B0609040504020204" pitchFamily="49" charset="0"/>
              </a:rPr>
              <a:t>fr-FR-Paul&amp;api-version</a:t>
            </a:r>
            <a:r>
              <a:rPr lang="en-US" sz="1600" dirty="0">
                <a:latin typeface="Lucida Console" panose="020B0609040504020204" pitchFamily="49" charset="0"/>
              </a:rPr>
              <a:t>=1.0</a:t>
            </a:r>
            <a:r>
              <a:rPr lang="en-US" sz="1600" dirty="0" smtClean="0">
                <a:latin typeface="Lucida Console" panose="020B0609040504020204" pitchFamily="49" charset="0"/>
              </a:rPr>
              <a:t>";</a:t>
            </a:r>
          </a:p>
          <a:p>
            <a:endParaRPr lang="en-US" sz="1600" dirty="0" smtClean="0">
              <a:latin typeface="Lucida Console" panose="020B0609040504020204" pitchFamily="49" charset="0"/>
            </a:endParaRPr>
          </a:p>
          <a:p>
            <a:r>
              <a:rPr lang="en-US" sz="1600" dirty="0">
                <a:latin typeface="Lucida Console" panose="020B0609040504020204" pitchFamily="49" charset="0"/>
              </a:rPr>
              <a:t>await </a:t>
            </a:r>
            <a:r>
              <a:rPr lang="en-US" sz="1600" dirty="0" smtClean="0">
                <a:latin typeface="Lucida Console" panose="020B0609040504020204" pitchFamily="49" charset="0"/>
              </a:rPr>
              <a:t>_</a:t>
            </a:r>
            <a:r>
              <a:rPr lang="en-US" sz="1600" dirty="0" err="1" smtClean="0">
                <a:latin typeface="Lucida Console" panose="020B0609040504020204" pitchFamily="49" charset="0"/>
              </a:rPr>
              <a:t>socket.ConnectAsync</a:t>
            </a:r>
            <a:r>
              <a:rPr lang="en-US" sz="1600" dirty="0" smtClean="0">
                <a:latin typeface="Lucida Console" panose="020B0609040504020204" pitchFamily="49" charset="0"/>
              </a:rPr>
              <a:t>(new Uri(</a:t>
            </a:r>
            <a:r>
              <a:rPr lang="en-US" sz="1600" dirty="0" err="1" smtClean="0">
                <a:latin typeface="Lucida Console" panose="020B0609040504020204" pitchFamily="49" charset="0"/>
              </a:rPr>
              <a:t>uri</a:t>
            </a:r>
            <a:r>
              <a:rPr lang="en-US" sz="1600" dirty="0" smtClean="0">
                <a:latin typeface="Lucida Console" panose="020B0609040504020204" pitchFamily="49" charset="0"/>
              </a:rPr>
              <a:t>));</a:t>
            </a:r>
            <a:endParaRPr lang="en-US" sz="1600" dirty="0">
              <a:latin typeface="Lucida Console" panose="020B0609040504020204" pitchFamily="49" charset="0"/>
            </a:endParaRPr>
          </a:p>
        </p:txBody>
      </p:sp>
    </p:spTree>
    <p:extLst>
      <p:ext uri="{BB962C8B-B14F-4D97-AF65-F5344CB8AC3E}">
        <p14:creationId xmlns:p14="http://schemas.microsoft.com/office/powerpoint/2010/main" val="29531379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Cognitive Services APIs</a:t>
            </a:r>
            <a:endParaRPr lang="en-US" dirty="0"/>
          </a:p>
        </p:txBody>
      </p:sp>
      <p:sp>
        <p:nvSpPr>
          <p:cNvPr id="4" name="TextBox 3"/>
          <p:cNvSpPr txBox="1"/>
          <p:nvPr/>
        </p:nvSpPr>
        <p:spPr>
          <a:xfrm>
            <a:off x="680338" y="2110989"/>
            <a:ext cx="1082348" cy="523220"/>
          </a:xfrm>
          <a:prstGeom prst="rect">
            <a:avLst/>
          </a:prstGeom>
          <a:noFill/>
        </p:spPr>
        <p:txBody>
          <a:bodyPr wrap="none" rtlCol="0">
            <a:spAutoFit/>
          </a:bodyPr>
          <a:lstStyle/>
          <a:p>
            <a:r>
              <a:rPr lang="en-US" sz="2800" dirty="0" smtClean="0">
                <a:latin typeface="+mj-lt"/>
              </a:rPr>
              <a:t>Vision</a:t>
            </a:r>
            <a:endParaRPr lang="en-US" sz="2800" dirty="0">
              <a:latin typeface="+mj-lt"/>
            </a:endParaRPr>
          </a:p>
        </p:txBody>
      </p:sp>
      <p:sp>
        <p:nvSpPr>
          <p:cNvPr id="5" name="TextBox 4"/>
          <p:cNvSpPr txBox="1"/>
          <p:nvPr/>
        </p:nvSpPr>
        <p:spPr>
          <a:xfrm>
            <a:off x="680338" y="2925029"/>
            <a:ext cx="1276311" cy="523220"/>
          </a:xfrm>
          <a:prstGeom prst="rect">
            <a:avLst/>
          </a:prstGeom>
          <a:noFill/>
        </p:spPr>
        <p:txBody>
          <a:bodyPr wrap="none" rtlCol="0">
            <a:spAutoFit/>
          </a:bodyPr>
          <a:lstStyle/>
          <a:p>
            <a:r>
              <a:rPr lang="en-US" sz="2800" dirty="0" smtClean="0">
                <a:latin typeface="+mj-lt"/>
              </a:rPr>
              <a:t>Speech</a:t>
            </a:r>
            <a:endParaRPr lang="en-US" sz="2800" dirty="0">
              <a:latin typeface="+mj-lt"/>
            </a:endParaRPr>
          </a:p>
        </p:txBody>
      </p:sp>
      <p:sp>
        <p:nvSpPr>
          <p:cNvPr id="6" name="TextBox 5"/>
          <p:cNvSpPr txBox="1"/>
          <p:nvPr/>
        </p:nvSpPr>
        <p:spPr>
          <a:xfrm>
            <a:off x="680338" y="3739069"/>
            <a:ext cx="1736373" cy="523220"/>
          </a:xfrm>
          <a:prstGeom prst="rect">
            <a:avLst/>
          </a:prstGeom>
          <a:noFill/>
        </p:spPr>
        <p:txBody>
          <a:bodyPr wrap="none" rtlCol="0">
            <a:spAutoFit/>
          </a:bodyPr>
          <a:lstStyle/>
          <a:p>
            <a:r>
              <a:rPr lang="en-US" sz="2800" dirty="0" smtClean="0">
                <a:latin typeface="+mj-lt"/>
              </a:rPr>
              <a:t>Language</a:t>
            </a:r>
            <a:endParaRPr lang="en-US" sz="2800" dirty="0">
              <a:latin typeface="+mj-lt"/>
            </a:endParaRPr>
          </a:p>
        </p:txBody>
      </p:sp>
      <p:sp>
        <p:nvSpPr>
          <p:cNvPr id="7" name="TextBox 6"/>
          <p:cNvSpPr txBox="1"/>
          <p:nvPr/>
        </p:nvSpPr>
        <p:spPr>
          <a:xfrm>
            <a:off x="680338" y="4553109"/>
            <a:ext cx="1848583" cy="523220"/>
          </a:xfrm>
          <a:prstGeom prst="rect">
            <a:avLst/>
          </a:prstGeom>
          <a:noFill/>
        </p:spPr>
        <p:txBody>
          <a:bodyPr wrap="none" rtlCol="0">
            <a:spAutoFit/>
          </a:bodyPr>
          <a:lstStyle/>
          <a:p>
            <a:r>
              <a:rPr lang="en-US" sz="2800" dirty="0" smtClean="0">
                <a:latin typeface="+mj-lt"/>
              </a:rPr>
              <a:t>Knowledge</a:t>
            </a:r>
            <a:endParaRPr lang="en-US" sz="2800" dirty="0">
              <a:latin typeface="+mj-lt"/>
            </a:endParaRPr>
          </a:p>
        </p:txBody>
      </p:sp>
      <p:sp>
        <p:nvSpPr>
          <p:cNvPr id="8" name="TextBox 7"/>
          <p:cNvSpPr txBox="1"/>
          <p:nvPr/>
        </p:nvSpPr>
        <p:spPr>
          <a:xfrm>
            <a:off x="680338" y="5362850"/>
            <a:ext cx="1184170" cy="523220"/>
          </a:xfrm>
          <a:prstGeom prst="rect">
            <a:avLst/>
          </a:prstGeom>
          <a:noFill/>
        </p:spPr>
        <p:txBody>
          <a:bodyPr wrap="none" rtlCol="0">
            <a:spAutoFit/>
          </a:bodyPr>
          <a:lstStyle/>
          <a:p>
            <a:r>
              <a:rPr lang="en-US" sz="2800" dirty="0" smtClean="0">
                <a:latin typeface="+mj-lt"/>
              </a:rPr>
              <a:t>Search</a:t>
            </a:r>
            <a:endParaRPr lang="en-US" sz="2800" dirty="0">
              <a:latin typeface="+mj-lt"/>
            </a:endParaRPr>
          </a:p>
        </p:txBody>
      </p:sp>
      <p:sp>
        <p:nvSpPr>
          <p:cNvPr id="9" name="Rectangle 8"/>
          <p:cNvSpPr/>
          <p:nvPr/>
        </p:nvSpPr>
        <p:spPr>
          <a:xfrm>
            <a:off x="2887742" y="206159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Computer Vision</a:t>
            </a:r>
          </a:p>
        </p:txBody>
      </p:sp>
      <p:sp>
        <p:nvSpPr>
          <p:cNvPr id="10" name="Rectangle 9"/>
          <p:cNvSpPr/>
          <p:nvPr/>
        </p:nvSpPr>
        <p:spPr>
          <a:xfrm>
            <a:off x="2887742" y="287194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Speech</a:t>
            </a:r>
          </a:p>
        </p:txBody>
      </p:sp>
      <p:sp>
        <p:nvSpPr>
          <p:cNvPr id="11" name="Rectangle 10"/>
          <p:cNvSpPr/>
          <p:nvPr/>
        </p:nvSpPr>
        <p:spPr>
          <a:xfrm>
            <a:off x="2887742"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a:t>
            </a:r>
          </a:p>
          <a:p>
            <a:pPr algn="ctr"/>
            <a:r>
              <a:rPr lang="en-US" sz="1400" dirty="0" smtClean="0">
                <a:solidFill>
                  <a:schemeClr val="bg1"/>
                </a:solidFill>
                <a:latin typeface="+mj-lt"/>
              </a:rPr>
              <a:t>Spell Check</a:t>
            </a:r>
          </a:p>
        </p:txBody>
      </p:sp>
      <p:sp>
        <p:nvSpPr>
          <p:cNvPr id="12" name="Rectangle 11"/>
          <p:cNvSpPr/>
          <p:nvPr/>
        </p:nvSpPr>
        <p:spPr>
          <a:xfrm>
            <a:off x="2887742" y="450002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Academic Knowledge</a:t>
            </a:r>
          </a:p>
        </p:txBody>
      </p:sp>
      <p:sp>
        <p:nvSpPr>
          <p:cNvPr id="13" name="Rectangle 12"/>
          <p:cNvSpPr/>
          <p:nvPr/>
        </p:nvSpPr>
        <p:spPr>
          <a:xfrm>
            <a:off x="2887742"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Auto-suggest</a:t>
            </a:r>
          </a:p>
        </p:txBody>
      </p:sp>
      <p:sp>
        <p:nvSpPr>
          <p:cNvPr id="14" name="Rectangle 13"/>
          <p:cNvSpPr/>
          <p:nvPr/>
        </p:nvSpPr>
        <p:spPr>
          <a:xfrm>
            <a:off x="5920872" y="206159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Emotion</a:t>
            </a:r>
          </a:p>
        </p:txBody>
      </p:sp>
      <p:sp>
        <p:nvSpPr>
          <p:cNvPr id="15" name="Rectangle 14"/>
          <p:cNvSpPr/>
          <p:nvPr/>
        </p:nvSpPr>
        <p:spPr>
          <a:xfrm>
            <a:off x="4404307" y="287194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mj-lt"/>
              </a:rPr>
              <a:t>Custom Recognition</a:t>
            </a:r>
          </a:p>
        </p:txBody>
      </p:sp>
      <p:sp>
        <p:nvSpPr>
          <p:cNvPr id="16" name="Rectangle 15"/>
          <p:cNvSpPr/>
          <p:nvPr/>
        </p:nvSpPr>
        <p:spPr>
          <a:xfrm>
            <a:off x="4404307"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Language Understanding</a:t>
            </a:r>
          </a:p>
        </p:txBody>
      </p:sp>
      <p:sp>
        <p:nvSpPr>
          <p:cNvPr id="17" name="Rectangle 16"/>
          <p:cNvSpPr/>
          <p:nvPr/>
        </p:nvSpPr>
        <p:spPr>
          <a:xfrm>
            <a:off x="4404307" y="450002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Entity Linking</a:t>
            </a:r>
          </a:p>
        </p:txBody>
      </p:sp>
      <p:sp>
        <p:nvSpPr>
          <p:cNvPr id="18" name="Rectangle 17"/>
          <p:cNvSpPr/>
          <p:nvPr/>
        </p:nvSpPr>
        <p:spPr>
          <a:xfrm>
            <a:off x="4404307"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Image Search</a:t>
            </a:r>
          </a:p>
        </p:txBody>
      </p:sp>
      <p:sp>
        <p:nvSpPr>
          <p:cNvPr id="19" name="Rectangle 18"/>
          <p:cNvSpPr/>
          <p:nvPr/>
        </p:nvSpPr>
        <p:spPr>
          <a:xfrm>
            <a:off x="7437437" y="206159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Face</a:t>
            </a:r>
          </a:p>
        </p:txBody>
      </p:sp>
      <p:sp>
        <p:nvSpPr>
          <p:cNvPr id="20" name="Rectangle 19"/>
          <p:cNvSpPr/>
          <p:nvPr/>
        </p:nvSpPr>
        <p:spPr>
          <a:xfrm>
            <a:off x="5920872" y="287194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Speaker Recognition</a:t>
            </a:r>
          </a:p>
        </p:txBody>
      </p:sp>
      <p:sp>
        <p:nvSpPr>
          <p:cNvPr id="21" name="Rectangle 20"/>
          <p:cNvSpPr/>
          <p:nvPr/>
        </p:nvSpPr>
        <p:spPr>
          <a:xfrm>
            <a:off x="5920872"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Linguistic Analysis</a:t>
            </a:r>
          </a:p>
        </p:txBody>
      </p:sp>
      <p:sp>
        <p:nvSpPr>
          <p:cNvPr id="22" name="Rectangle 21"/>
          <p:cNvSpPr/>
          <p:nvPr/>
        </p:nvSpPr>
        <p:spPr>
          <a:xfrm>
            <a:off x="5920872" y="450002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Knowledge Exploration</a:t>
            </a:r>
          </a:p>
        </p:txBody>
      </p:sp>
      <p:sp>
        <p:nvSpPr>
          <p:cNvPr id="23" name="Rectangle 22"/>
          <p:cNvSpPr/>
          <p:nvPr/>
        </p:nvSpPr>
        <p:spPr>
          <a:xfrm>
            <a:off x="5920872"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News Search</a:t>
            </a:r>
          </a:p>
        </p:txBody>
      </p:sp>
      <p:sp>
        <p:nvSpPr>
          <p:cNvPr id="24" name="Rectangle 23"/>
          <p:cNvSpPr/>
          <p:nvPr/>
        </p:nvSpPr>
        <p:spPr>
          <a:xfrm>
            <a:off x="8954002" y="206159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Video</a:t>
            </a:r>
          </a:p>
        </p:txBody>
      </p:sp>
      <p:sp>
        <p:nvSpPr>
          <p:cNvPr id="25" name="Rectangle 24"/>
          <p:cNvSpPr/>
          <p:nvPr/>
        </p:nvSpPr>
        <p:spPr>
          <a:xfrm>
            <a:off x="7437437"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Text Analytics</a:t>
            </a:r>
          </a:p>
        </p:txBody>
      </p:sp>
      <p:sp>
        <p:nvSpPr>
          <p:cNvPr id="26" name="Rectangle 25"/>
          <p:cNvSpPr/>
          <p:nvPr/>
        </p:nvSpPr>
        <p:spPr>
          <a:xfrm>
            <a:off x="7437437" y="4500029"/>
            <a:ext cx="1392581" cy="629379"/>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bg1"/>
                </a:solidFill>
                <a:latin typeface="+mj-lt"/>
              </a:rPr>
              <a:t>QnA</a:t>
            </a:r>
            <a:r>
              <a:rPr lang="en-US" sz="1400" dirty="0">
                <a:solidFill>
                  <a:schemeClr val="bg1"/>
                </a:solidFill>
                <a:latin typeface="+mj-lt"/>
              </a:rPr>
              <a:t> Maker</a:t>
            </a:r>
          </a:p>
        </p:txBody>
      </p:sp>
      <p:sp>
        <p:nvSpPr>
          <p:cNvPr id="27" name="Rectangle 26"/>
          <p:cNvSpPr/>
          <p:nvPr/>
        </p:nvSpPr>
        <p:spPr>
          <a:xfrm>
            <a:off x="7437437"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Video Search</a:t>
            </a:r>
          </a:p>
        </p:txBody>
      </p:sp>
      <p:sp>
        <p:nvSpPr>
          <p:cNvPr id="28" name="Rectangle 27"/>
          <p:cNvSpPr/>
          <p:nvPr/>
        </p:nvSpPr>
        <p:spPr>
          <a:xfrm>
            <a:off x="8954002" y="3681690"/>
            <a:ext cx="1392581" cy="629379"/>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mj-lt"/>
              </a:rPr>
              <a:t>Translator</a:t>
            </a:r>
          </a:p>
        </p:txBody>
      </p:sp>
      <p:sp>
        <p:nvSpPr>
          <p:cNvPr id="29" name="Rectangle 28"/>
          <p:cNvSpPr/>
          <p:nvPr/>
        </p:nvSpPr>
        <p:spPr>
          <a:xfrm>
            <a:off x="8954002"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Web Search</a:t>
            </a:r>
          </a:p>
        </p:txBody>
      </p:sp>
      <p:sp>
        <p:nvSpPr>
          <p:cNvPr id="30" name="Rectangle 29"/>
          <p:cNvSpPr/>
          <p:nvPr/>
        </p:nvSpPr>
        <p:spPr>
          <a:xfrm>
            <a:off x="4404307" y="2061599"/>
            <a:ext cx="1392581" cy="629379"/>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Content</a:t>
            </a:r>
          </a:p>
          <a:p>
            <a:pPr algn="ctr"/>
            <a:r>
              <a:rPr lang="en-US" sz="1400" dirty="0" smtClean="0">
                <a:solidFill>
                  <a:schemeClr val="bg1"/>
                </a:solidFill>
                <a:latin typeface="+mj-lt"/>
              </a:rPr>
              <a:t>Moderator</a:t>
            </a:r>
          </a:p>
        </p:txBody>
      </p:sp>
      <p:sp>
        <p:nvSpPr>
          <p:cNvPr id="31" name="Rectangle 30"/>
          <p:cNvSpPr/>
          <p:nvPr/>
        </p:nvSpPr>
        <p:spPr>
          <a:xfrm>
            <a:off x="10470567"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Web Language Model</a:t>
            </a:r>
          </a:p>
        </p:txBody>
      </p:sp>
      <p:sp>
        <p:nvSpPr>
          <p:cNvPr id="32" name="Rectangle 31"/>
          <p:cNvSpPr/>
          <p:nvPr/>
        </p:nvSpPr>
        <p:spPr>
          <a:xfrm>
            <a:off x="8959799" y="450002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smtClean="0">
                <a:solidFill>
                  <a:schemeClr val="bg1"/>
                </a:solidFill>
                <a:latin typeface="+mj-lt"/>
              </a:rPr>
              <a:t>Recom-mendations</a:t>
            </a:r>
            <a:endParaRPr lang="en-US" sz="1400" dirty="0" smtClean="0">
              <a:solidFill>
                <a:schemeClr val="bg1"/>
              </a:solidFill>
              <a:latin typeface="+mj-lt"/>
            </a:endParaRPr>
          </a:p>
        </p:txBody>
      </p:sp>
    </p:spTree>
    <p:extLst>
      <p:ext uri="{BB962C8B-B14F-4D97-AF65-F5344CB8AC3E}">
        <p14:creationId xmlns:p14="http://schemas.microsoft.com/office/powerpoint/2010/main" val="4004852382"/>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Receiving Data from the Translator Service</a:t>
            </a:r>
            <a:endParaRPr lang="en-US" dirty="0"/>
          </a:p>
        </p:txBody>
      </p:sp>
      <p:sp>
        <p:nvSpPr>
          <p:cNvPr id="4" name="TextBox 3"/>
          <p:cNvSpPr txBox="1"/>
          <p:nvPr/>
        </p:nvSpPr>
        <p:spPr>
          <a:xfrm>
            <a:off x="274639" y="1363662"/>
            <a:ext cx="11889564" cy="5466112"/>
          </a:xfrm>
          <a:prstGeom prst="rect">
            <a:avLst/>
          </a:prstGeom>
          <a:noFill/>
        </p:spPr>
        <p:txBody>
          <a:bodyPr wrap="square" lIns="182880" tIns="146304" rIns="182880" bIns="146304" rtlCol="0">
            <a:spAutoFit/>
          </a:bodyPr>
          <a:lstStyle/>
          <a:p>
            <a:r>
              <a:rPr lang="en-US" sz="1600" dirty="0">
                <a:latin typeface="Lucida Console" panose="020B0609040504020204" pitchFamily="49" charset="0"/>
              </a:rPr>
              <a:t>private void </a:t>
            </a:r>
            <a:r>
              <a:rPr lang="en-US" sz="1600" dirty="0" err="1">
                <a:latin typeface="Lucida Console" panose="020B0609040504020204" pitchFamily="49" charset="0"/>
              </a:rPr>
              <a:t>OnMessageReceived</a:t>
            </a:r>
            <a:r>
              <a:rPr lang="en-US" sz="1600" dirty="0">
                <a:latin typeface="Lucida Console" panose="020B0609040504020204" pitchFamily="49" charset="0"/>
              </a:rPr>
              <a:t>(</a:t>
            </a:r>
            <a:r>
              <a:rPr lang="en-US" sz="1600" dirty="0" err="1">
                <a:latin typeface="Lucida Console" panose="020B0609040504020204" pitchFamily="49" charset="0"/>
              </a:rPr>
              <a:t>MessageWebSocket</a:t>
            </a:r>
            <a:r>
              <a:rPr lang="en-US" sz="1600" dirty="0">
                <a:latin typeface="Lucida Console" panose="020B0609040504020204" pitchFamily="49" charset="0"/>
              </a:rPr>
              <a:t> </a:t>
            </a:r>
            <a:r>
              <a:rPr lang="en-US" sz="1600" dirty="0" smtClean="0">
                <a:latin typeface="Lucida Console" panose="020B0609040504020204" pitchFamily="49" charset="0"/>
              </a:rPr>
              <a:t>sender,</a:t>
            </a:r>
          </a:p>
          <a:p>
            <a:r>
              <a:rPr lang="en-US" sz="1600" dirty="0">
                <a:latin typeface="Lucida Console" panose="020B0609040504020204" pitchFamily="49" charset="0"/>
              </a:rPr>
              <a:t> </a:t>
            </a:r>
            <a:r>
              <a:rPr lang="en-US" sz="1600" dirty="0" smtClean="0">
                <a:latin typeface="Lucida Console" panose="020B0609040504020204" pitchFamily="49" charset="0"/>
              </a:rPr>
              <a:t>   </a:t>
            </a:r>
            <a:r>
              <a:rPr lang="en-US" sz="1600" dirty="0" err="1" smtClean="0">
                <a:latin typeface="Lucida Console" panose="020B0609040504020204" pitchFamily="49" charset="0"/>
              </a:rPr>
              <a:t>MessageWebSocketMessageReceivedEventArgs</a:t>
            </a:r>
            <a:r>
              <a:rPr lang="en-US" sz="1600" dirty="0" smtClean="0">
                <a:latin typeface="Lucida Console" panose="020B0609040504020204" pitchFamily="49" charset="0"/>
              </a:rPr>
              <a:t> </a:t>
            </a:r>
            <a:r>
              <a:rPr lang="en-US" sz="1600" dirty="0" err="1">
                <a:latin typeface="Lucida Console" panose="020B0609040504020204" pitchFamily="49" charset="0"/>
              </a:rPr>
              <a:t>args</a:t>
            </a:r>
            <a:r>
              <a:rPr lang="en-US" sz="1600" dirty="0">
                <a:latin typeface="Lucida Console" panose="020B0609040504020204" pitchFamily="49" charset="0"/>
              </a:rPr>
              <a:t>)</a:t>
            </a:r>
          </a:p>
          <a:p>
            <a:r>
              <a:rPr lang="en-US" sz="1600" dirty="0">
                <a:latin typeface="Lucida Console" panose="020B0609040504020204" pitchFamily="49" charset="0"/>
              </a:rPr>
              <a:t>{</a:t>
            </a:r>
          </a:p>
          <a:p>
            <a:r>
              <a:rPr lang="en-US" sz="1600" dirty="0">
                <a:latin typeface="Lucida Console" panose="020B0609040504020204" pitchFamily="49" charset="0"/>
              </a:rPr>
              <a:t>    if (</a:t>
            </a:r>
            <a:r>
              <a:rPr lang="en-US" sz="1600" dirty="0" err="1">
                <a:latin typeface="Lucida Console" panose="020B0609040504020204" pitchFamily="49" charset="0"/>
              </a:rPr>
              <a:t>args.MessageType</a:t>
            </a:r>
            <a:r>
              <a:rPr lang="en-US" sz="1600" dirty="0">
                <a:latin typeface="Lucida Console" panose="020B0609040504020204" pitchFamily="49" charset="0"/>
              </a:rPr>
              <a:t> == SocketMessageType.Utf8</a:t>
            </a:r>
            <a:r>
              <a:rPr lang="en-US" sz="1600" dirty="0" smtClean="0">
                <a:latin typeface="Lucida Console" panose="020B0609040504020204" pitchFamily="49" charset="0"/>
              </a:rPr>
              <a:t>) // Text translation</a:t>
            </a:r>
            <a:endParaRPr lang="en-US" sz="1600" dirty="0">
              <a:latin typeface="Lucida Console" panose="020B0609040504020204" pitchFamily="49" charset="0"/>
            </a:endParaRPr>
          </a:p>
          <a:p>
            <a:r>
              <a:rPr lang="en-US" sz="1600" dirty="0">
                <a:latin typeface="Lucida Console" panose="020B0609040504020204" pitchFamily="49" charset="0"/>
              </a:rPr>
              <a:t>    {</a:t>
            </a:r>
          </a:p>
          <a:p>
            <a:r>
              <a:rPr lang="en-US" sz="1600" dirty="0">
                <a:latin typeface="Lucida Console" panose="020B0609040504020204" pitchFamily="49" charset="0"/>
              </a:rPr>
              <a:t>        using (</a:t>
            </a:r>
            <a:r>
              <a:rPr lang="en-US" sz="1600" dirty="0" err="1">
                <a:latin typeface="Lucida Console" panose="020B0609040504020204" pitchFamily="49" charset="0"/>
              </a:rPr>
              <a:t>var</a:t>
            </a:r>
            <a:r>
              <a:rPr lang="en-US" sz="1600" dirty="0">
                <a:latin typeface="Lucida Console" panose="020B0609040504020204" pitchFamily="49" charset="0"/>
              </a:rPr>
              <a:t> reader = </a:t>
            </a:r>
            <a:r>
              <a:rPr lang="en-US" sz="1600" dirty="0" err="1">
                <a:latin typeface="Lucida Console" panose="020B0609040504020204" pitchFamily="49" charset="0"/>
              </a:rPr>
              <a:t>args.GetDataReader</a:t>
            </a:r>
            <a:r>
              <a:rPr lang="en-US" sz="1600" dirty="0">
                <a:latin typeface="Lucida Console" panose="020B0609040504020204" pitchFamily="49" charset="0"/>
              </a:rPr>
              <a:t>())</a:t>
            </a:r>
          </a:p>
          <a:p>
            <a:r>
              <a:rPr lang="en-US" sz="1600" dirty="0">
                <a:latin typeface="Lucida Console" panose="020B0609040504020204" pitchFamily="49" charset="0"/>
              </a:rPr>
              <a:t>        {</a:t>
            </a:r>
          </a:p>
          <a:p>
            <a:r>
              <a:rPr lang="en-US" sz="1600" dirty="0">
                <a:latin typeface="Lucida Console" panose="020B0609040504020204" pitchFamily="49" charset="0"/>
              </a:rPr>
              <a:t>            </a:t>
            </a:r>
            <a:r>
              <a:rPr lang="en-US" sz="1600" dirty="0" err="1">
                <a:latin typeface="Lucida Console" panose="020B0609040504020204" pitchFamily="49" charset="0"/>
              </a:rPr>
              <a:t>dataReader.UnicodeEncoding</a:t>
            </a:r>
            <a:r>
              <a:rPr lang="en-US" sz="1600" dirty="0">
                <a:latin typeface="Lucida Console" panose="020B0609040504020204" pitchFamily="49" charset="0"/>
              </a:rPr>
              <a:t> = Windows.Storage.Streams.UnicodeEncoding.Utf8;</a:t>
            </a:r>
          </a:p>
          <a:p>
            <a:r>
              <a:rPr lang="en-US" sz="1600" dirty="0">
                <a:latin typeface="Lucida Console" panose="020B0609040504020204" pitchFamily="49" charset="0"/>
              </a:rPr>
              <a:t>            </a:t>
            </a:r>
            <a:r>
              <a:rPr lang="en-US" sz="1600" dirty="0" err="1">
                <a:latin typeface="Lucida Console" panose="020B0609040504020204" pitchFamily="49" charset="0"/>
              </a:rPr>
              <a:t>var</a:t>
            </a:r>
            <a:r>
              <a:rPr lang="en-US" sz="1600" dirty="0">
                <a:latin typeface="Lucida Console" panose="020B0609040504020204" pitchFamily="49" charset="0"/>
              </a:rPr>
              <a:t> </a:t>
            </a:r>
            <a:r>
              <a:rPr lang="en-US" sz="1600" dirty="0" err="1">
                <a:latin typeface="Lucida Console" panose="020B0609040504020204" pitchFamily="49" charset="0"/>
              </a:rPr>
              <a:t>json</a:t>
            </a:r>
            <a:r>
              <a:rPr lang="en-US" sz="1600" dirty="0">
                <a:latin typeface="Lucida Console" panose="020B0609040504020204" pitchFamily="49" charset="0"/>
              </a:rPr>
              <a:t> = </a:t>
            </a:r>
            <a:r>
              <a:rPr lang="en-US" sz="1600" dirty="0" err="1">
                <a:latin typeface="Lucida Console" panose="020B0609040504020204" pitchFamily="49" charset="0"/>
              </a:rPr>
              <a:t>reader.ReadString</a:t>
            </a:r>
            <a:r>
              <a:rPr lang="en-US" sz="1600" dirty="0">
                <a:latin typeface="Lucida Console" panose="020B0609040504020204" pitchFamily="49" charset="0"/>
              </a:rPr>
              <a:t>(</a:t>
            </a:r>
            <a:r>
              <a:rPr lang="en-US" sz="1600" dirty="0" err="1">
                <a:latin typeface="Lucida Console" panose="020B0609040504020204" pitchFamily="49" charset="0"/>
              </a:rPr>
              <a:t>dataReader.UnconsumedBufferLength</a:t>
            </a:r>
            <a:r>
              <a:rPr lang="en-US" sz="1600" dirty="0" smtClean="0">
                <a:latin typeface="Lucida Console" panose="020B0609040504020204" pitchFamily="49" charset="0"/>
              </a:rPr>
              <a:t>);</a:t>
            </a:r>
          </a:p>
          <a:p>
            <a:r>
              <a:rPr lang="en-US" sz="1600" dirty="0">
                <a:latin typeface="Lucida Console" panose="020B0609040504020204" pitchFamily="49" charset="0"/>
              </a:rPr>
              <a:t> </a:t>
            </a:r>
            <a:r>
              <a:rPr lang="en-US" sz="1600" dirty="0" smtClean="0">
                <a:latin typeface="Lucida Console" panose="020B0609040504020204" pitchFamily="49" charset="0"/>
              </a:rPr>
              <a:t>           // TODO: Extract translated text from JSON output</a:t>
            </a:r>
            <a:endParaRPr lang="en-US" sz="1600" dirty="0">
              <a:latin typeface="Lucida Console" panose="020B0609040504020204" pitchFamily="49" charset="0"/>
            </a:endParaRPr>
          </a:p>
          <a:p>
            <a:r>
              <a:rPr lang="en-US" sz="1600" dirty="0">
                <a:latin typeface="Lucida Console" panose="020B0609040504020204" pitchFamily="49" charset="0"/>
              </a:rPr>
              <a:t>        }</a:t>
            </a:r>
          </a:p>
          <a:p>
            <a:r>
              <a:rPr lang="en-US" sz="1600" dirty="0">
                <a:latin typeface="Lucida Console" panose="020B0609040504020204" pitchFamily="49" charset="0"/>
              </a:rPr>
              <a:t>    }</a:t>
            </a:r>
          </a:p>
          <a:p>
            <a:r>
              <a:rPr lang="en-US" sz="1600" dirty="0">
                <a:latin typeface="Lucida Console" panose="020B0609040504020204" pitchFamily="49" charset="0"/>
              </a:rPr>
              <a:t>    else if (</a:t>
            </a:r>
            <a:r>
              <a:rPr lang="en-US" sz="1600" dirty="0" err="1">
                <a:latin typeface="Lucida Console" panose="020B0609040504020204" pitchFamily="49" charset="0"/>
              </a:rPr>
              <a:t>args.MessageType</a:t>
            </a:r>
            <a:r>
              <a:rPr lang="en-US" sz="1600" dirty="0">
                <a:latin typeface="Lucida Console" panose="020B0609040504020204" pitchFamily="49" charset="0"/>
              </a:rPr>
              <a:t> == </a:t>
            </a:r>
            <a:r>
              <a:rPr lang="en-US" sz="1600" dirty="0" err="1">
                <a:latin typeface="Lucida Console" panose="020B0609040504020204" pitchFamily="49" charset="0"/>
              </a:rPr>
              <a:t>SocketMessageType.Binary</a:t>
            </a:r>
            <a:r>
              <a:rPr lang="en-US" sz="1600" dirty="0" smtClean="0">
                <a:latin typeface="Lucida Console" panose="020B0609040504020204" pitchFamily="49" charset="0"/>
              </a:rPr>
              <a:t>) // Generated audio</a:t>
            </a:r>
          </a:p>
          <a:p>
            <a:r>
              <a:rPr lang="en-US" sz="1600" dirty="0">
                <a:latin typeface="Lucida Console" panose="020B0609040504020204" pitchFamily="49" charset="0"/>
              </a:rPr>
              <a:t> </a:t>
            </a:r>
            <a:r>
              <a:rPr lang="en-US" sz="1600" dirty="0" smtClean="0">
                <a:latin typeface="Lucida Console" panose="020B0609040504020204" pitchFamily="49" charset="0"/>
              </a:rPr>
              <a:t>   {</a:t>
            </a:r>
            <a:endParaRPr lang="en-US" sz="1600" dirty="0">
              <a:latin typeface="Lucida Console" panose="020B0609040504020204" pitchFamily="49" charset="0"/>
            </a:endParaRPr>
          </a:p>
          <a:p>
            <a:r>
              <a:rPr lang="en-US" sz="1600" dirty="0">
                <a:latin typeface="Lucida Console" panose="020B0609040504020204" pitchFamily="49" charset="0"/>
              </a:rPr>
              <a:t>        using (</a:t>
            </a:r>
            <a:r>
              <a:rPr lang="en-US" sz="1600" dirty="0" err="1">
                <a:latin typeface="Lucida Console" panose="020B0609040504020204" pitchFamily="49" charset="0"/>
              </a:rPr>
              <a:t>var</a:t>
            </a:r>
            <a:r>
              <a:rPr lang="en-US" sz="1600" dirty="0">
                <a:latin typeface="Lucida Console" panose="020B0609040504020204" pitchFamily="49" charset="0"/>
              </a:rPr>
              <a:t> reader = </a:t>
            </a:r>
            <a:r>
              <a:rPr lang="en-US" sz="1600" dirty="0" err="1">
                <a:latin typeface="Lucida Console" panose="020B0609040504020204" pitchFamily="49" charset="0"/>
              </a:rPr>
              <a:t>args.GetDataReader</a:t>
            </a:r>
            <a:r>
              <a:rPr lang="en-US" sz="1600" dirty="0">
                <a:latin typeface="Lucida Console" panose="020B0609040504020204" pitchFamily="49" charset="0"/>
              </a:rPr>
              <a:t>())</a:t>
            </a:r>
          </a:p>
          <a:p>
            <a:r>
              <a:rPr lang="en-US" sz="1600" dirty="0">
                <a:latin typeface="Lucida Console" panose="020B0609040504020204" pitchFamily="49" charset="0"/>
              </a:rPr>
              <a:t>        {</a:t>
            </a:r>
          </a:p>
          <a:p>
            <a:r>
              <a:rPr lang="en-US" sz="1600" dirty="0">
                <a:latin typeface="Lucida Console" panose="020B0609040504020204" pitchFamily="49" charset="0"/>
              </a:rPr>
              <a:t>            </a:t>
            </a:r>
            <a:r>
              <a:rPr lang="en-US" sz="1600" dirty="0" err="1">
                <a:latin typeface="Lucida Console" panose="020B0609040504020204" pitchFamily="49" charset="0"/>
              </a:rPr>
              <a:t>dataReader.ByteOrder</a:t>
            </a:r>
            <a:r>
              <a:rPr lang="en-US" sz="1600" dirty="0">
                <a:latin typeface="Lucida Console" panose="020B0609040504020204" pitchFamily="49" charset="0"/>
              </a:rPr>
              <a:t> = </a:t>
            </a:r>
            <a:r>
              <a:rPr lang="en-US" sz="1600" dirty="0" err="1">
                <a:latin typeface="Lucida Console" panose="020B0609040504020204" pitchFamily="49" charset="0"/>
              </a:rPr>
              <a:t>ByteOrder.LittleEndian</a:t>
            </a:r>
            <a:r>
              <a:rPr lang="en-US" sz="1600" dirty="0">
                <a:latin typeface="Lucida Console" panose="020B0609040504020204" pitchFamily="49" charset="0"/>
              </a:rPr>
              <a:t>;</a:t>
            </a:r>
          </a:p>
          <a:p>
            <a:r>
              <a:rPr lang="en-US" sz="1600" dirty="0" smtClean="0">
                <a:latin typeface="Lucida Console" panose="020B0609040504020204" pitchFamily="49" charset="0"/>
              </a:rPr>
              <a:t>            // TODO: Retrieve WAV or MP3 audio from the </a:t>
            </a:r>
            <a:r>
              <a:rPr lang="en-US" sz="1600" dirty="0" err="1" smtClean="0">
                <a:latin typeface="Lucida Console" panose="020B0609040504020204" pitchFamily="49" charset="0"/>
              </a:rPr>
              <a:t>DataReader</a:t>
            </a:r>
            <a:endParaRPr lang="en-US" sz="1600" dirty="0">
              <a:latin typeface="Lucida Console" panose="020B0609040504020204" pitchFamily="49" charset="0"/>
            </a:endParaRPr>
          </a:p>
          <a:p>
            <a:r>
              <a:rPr lang="en-US" sz="1600" dirty="0">
                <a:latin typeface="Lucida Console" panose="020B0609040504020204" pitchFamily="49" charset="0"/>
              </a:rPr>
              <a:t>        }</a:t>
            </a:r>
          </a:p>
          <a:p>
            <a:r>
              <a:rPr lang="en-US" sz="1600" dirty="0">
                <a:latin typeface="Lucida Console" panose="020B0609040504020204" pitchFamily="49" charset="0"/>
              </a:rPr>
              <a:t>    }</a:t>
            </a:r>
          </a:p>
          <a:p>
            <a:r>
              <a:rPr lang="en-US" sz="1600" dirty="0" smtClean="0">
                <a:latin typeface="Lucida Console" panose="020B0609040504020204" pitchFamily="49" charset="0"/>
              </a:rPr>
              <a:t>}</a:t>
            </a:r>
            <a:endParaRPr lang="en-US" sz="1600" dirty="0">
              <a:latin typeface="Lucida Console" panose="020B0609040504020204" pitchFamily="49" charset="0"/>
            </a:endParaRPr>
          </a:p>
        </p:txBody>
      </p:sp>
    </p:spTree>
    <p:extLst>
      <p:ext uri="{BB962C8B-B14F-4D97-AF65-F5344CB8AC3E}">
        <p14:creationId xmlns:p14="http://schemas.microsoft.com/office/powerpoint/2010/main" val="2637845711"/>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smtClean="0"/>
              <a:t>Translator </a:t>
            </a:r>
            <a:r>
              <a:rPr lang="en-US" dirty="0" smtClean="0"/>
              <a:t>API</a:t>
            </a:r>
            <a:endParaRPr lang="en-US" dirty="0"/>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9419969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Speech APIs</a:t>
            </a:r>
            <a:endParaRPr lang="en-US" dirty="0"/>
          </a:p>
        </p:txBody>
      </p:sp>
      <p:sp>
        <p:nvSpPr>
          <p:cNvPr id="4" name="Rectangle 3"/>
          <p:cNvSpPr/>
          <p:nvPr/>
        </p:nvSpPr>
        <p:spPr>
          <a:xfrm>
            <a:off x="808037" y="1714998"/>
            <a:ext cx="3396476"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 Speech</a:t>
            </a:r>
          </a:p>
        </p:txBody>
      </p:sp>
      <p:sp>
        <p:nvSpPr>
          <p:cNvPr id="5" name="Rectangle 4"/>
          <p:cNvSpPr/>
          <p:nvPr/>
        </p:nvSpPr>
        <p:spPr>
          <a:xfrm>
            <a:off x="8234329" y="1714998"/>
            <a:ext cx="3396476"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Custom Recognition</a:t>
            </a:r>
          </a:p>
        </p:txBody>
      </p:sp>
      <p:sp>
        <p:nvSpPr>
          <p:cNvPr id="6" name="Rectangle 5"/>
          <p:cNvSpPr/>
          <p:nvPr/>
        </p:nvSpPr>
        <p:spPr>
          <a:xfrm>
            <a:off x="4521183" y="1714998"/>
            <a:ext cx="3396476"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Speaker Recognition</a:t>
            </a:r>
          </a:p>
        </p:txBody>
      </p:sp>
      <p:sp>
        <p:nvSpPr>
          <p:cNvPr id="11" name="TextBox 10"/>
          <p:cNvSpPr txBox="1"/>
          <p:nvPr/>
        </p:nvSpPr>
        <p:spPr>
          <a:xfrm>
            <a:off x="614924" y="3725862"/>
            <a:ext cx="3589589" cy="2034403"/>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Convert speech to text in 20 languages</a:t>
            </a:r>
          </a:p>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Convert text to speech in </a:t>
            </a:r>
            <a:r>
              <a:rPr lang="en-US" sz="2400" dirty="0" smtClean="0">
                <a:gradFill>
                  <a:gsLst>
                    <a:gs pos="2917">
                      <a:schemeClr val="tx1"/>
                    </a:gs>
                    <a:gs pos="30000">
                      <a:schemeClr val="tx1"/>
                    </a:gs>
                  </a:gsLst>
                  <a:lin ang="5400000" scaled="0"/>
                </a:gradFill>
                <a:latin typeface="+mj-lt"/>
              </a:rPr>
              <a:t>20 </a:t>
            </a:r>
            <a:r>
              <a:rPr lang="en-US" sz="2400" dirty="0" smtClean="0">
                <a:gradFill>
                  <a:gsLst>
                    <a:gs pos="2917">
                      <a:schemeClr val="tx1"/>
                    </a:gs>
                    <a:gs pos="30000">
                      <a:schemeClr val="tx1"/>
                    </a:gs>
                  </a:gsLst>
                  <a:lin ang="5400000" scaled="0"/>
                </a:gradFill>
                <a:latin typeface="+mj-lt"/>
              </a:rPr>
              <a:t>languages</a:t>
            </a:r>
          </a:p>
        </p:txBody>
      </p:sp>
      <p:sp>
        <p:nvSpPr>
          <p:cNvPr id="12" name="TextBox 11"/>
          <p:cNvSpPr txBox="1"/>
          <p:nvPr/>
        </p:nvSpPr>
        <p:spPr>
          <a:xfrm>
            <a:off x="8041216" y="3760058"/>
            <a:ext cx="3589589" cy="2366802"/>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Create custom language models for the Speaker Recognition API</a:t>
            </a:r>
          </a:p>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Create custom acoustic models, too</a:t>
            </a:r>
          </a:p>
        </p:txBody>
      </p:sp>
      <p:sp>
        <p:nvSpPr>
          <p:cNvPr id="13" name="TextBox 12"/>
          <p:cNvSpPr txBox="1"/>
          <p:nvPr/>
        </p:nvSpPr>
        <p:spPr>
          <a:xfrm>
            <a:off x="4328070" y="3725862"/>
            <a:ext cx="3589589" cy="2366802"/>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Use a speaker's voice to verify his or her identity</a:t>
            </a:r>
          </a:p>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Use voice to identify a speaker from a list of known speakers</a:t>
            </a:r>
          </a:p>
        </p:txBody>
      </p:sp>
    </p:spTree>
    <p:extLst>
      <p:ext uri="{BB962C8B-B14F-4D97-AF65-F5344CB8AC3E}">
        <p14:creationId xmlns:p14="http://schemas.microsoft.com/office/powerpoint/2010/main" val="1413918902"/>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Converting Text to Speech </a:t>
            </a:r>
            <a:endParaRPr lang="en-US" dirty="0"/>
          </a:p>
        </p:txBody>
      </p:sp>
      <p:sp>
        <p:nvSpPr>
          <p:cNvPr id="4" name="TextBox 3"/>
          <p:cNvSpPr txBox="1"/>
          <p:nvPr/>
        </p:nvSpPr>
        <p:spPr>
          <a:xfrm>
            <a:off x="274639" y="1363662"/>
            <a:ext cx="11889564" cy="5219891"/>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synthesize HTTP/1.1</a:t>
            </a:r>
            <a:endParaRPr lang="en-US" sz="2000" dirty="0">
              <a:latin typeface="Lucida Console" panose="020B0609040504020204" pitchFamily="49" charset="0"/>
            </a:endParaRPr>
          </a:p>
          <a:p>
            <a:r>
              <a:rPr lang="en-US" sz="2000" dirty="0">
                <a:latin typeface="Lucida Console" panose="020B0609040504020204" pitchFamily="49" charset="0"/>
              </a:rPr>
              <a:t>Host: speech.platform.bing.com</a:t>
            </a:r>
          </a:p>
          <a:p>
            <a:r>
              <a:rPr lang="en-US" sz="2000" dirty="0">
                <a:latin typeface="Lucida Console" panose="020B0609040504020204" pitchFamily="49" charset="0"/>
              </a:rPr>
              <a:t>Content-Type: audio/wav; </a:t>
            </a:r>
            <a:r>
              <a:rPr lang="en-US" sz="2000" dirty="0" err="1">
                <a:latin typeface="Lucida Console" panose="020B0609040504020204" pitchFamily="49" charset="0"/>
              </a:rPr>
              <a:t>samplerate</a:t>
            </a:r>
            <a:r>
              <a:rPr lang="en-US" sz="2000" dirty="0">
                <a:latin typeface="Lucida Console" panose="020B0609040504020204" pitchFamily="49" charset="0"/>
              </a:rPr>
              <a:t>=8000</a:t>
            </a:r>
          </a:p>
          <a:p>
            <a:r>
              <a:rPr lang="en-US" sz="2000" dirty="0">
                <a:latin typeface="Lucida Console" panose="020B0609040504020204" pitchFamily="49" charset="0"/>
              </a:rPr>
              <a:t>Authorization: Bearer </a:t>
            </a:r>
            <a:r>
              <a:rPr lang="en-US" sz="2000" dirty="0" smtClean="0">
                <a:latin typeface="Lucida Console" panose="020B0609040504020204" pitchFamily="49" charset="0"/>
              </a:rPr>
              <a:t>••••••••••••••••••••••••••••••••</a:t>
            </a:r>
            <a:endParaRPr lang="en-US" sz="2000" dirty="0">
              <a:latin typeface="Lucida Console" panose="020B0609040504020204" pitchFamily="49" charset="0"/>
            </a:endParaRPr>
          </a:p>
          <a:p>
            <a:r>
              <a:rPr lang="en-US" sz="2000" dirty="0">
                <a:latin typeface="Lucida Console" panose="020B0609040504020204" pitchFamily="49" charset="0"/>
              </a:rPr>
              <a:t>X-Microsoft-</a:t>
            </a:r>
            <a:r>
              <a:rPr lang="en-US" sz="2000" dirty="0" err="1">
                <a:latin typeface="Lucida Console" panose="020B0609040504020204" pitchFamily="49" charset="0"/>
              </a:rPr>
              <a:t>OutputFormat</a:t>
            </a:r>
            <a:r>
              <a:rPr lang="en-US" sz="2000" dirty="0">
                <a:latin typeface="Lucida Console" panose="020B0609040504020204" pitchFamily="49" charset="0"/>
              </a:rPr>
              <a:t>: riff-8khz-8bit-mono-mulaw</a:t>
            </a:r>
          </a:p>
          <a:p>
            <a:r>
              <a:rPr lang="en-US" sz="2000" dirty="0">
                <a:latin typeface="Lucida Console" panose="020B0609040504020204" pitchFamily="49" charset="0"/>
              </a:rPr>
              <a:t>Content-Type: text/plain; charset=utf-8</a:t>
            </a:r>
          </a:p>
          <a:p>
            <a:r>
              <a:rPr lang="en-US" sz="2000" dirty="0">
                <a:latin typeface="Lucida Console" panose="020B0609040504020204" pitchFamily="49" charset="0"/>
              </a:rPr>
              <a:t>Host: speech.platform.bing.com</a:t>
            </a:r>
          </a:p>
          <a:p>
            <a:r>
              <a:rPr lang="en-US" sz="2000" dirty="0">
                <a:latin typeface="Lucida Console" panose="020B0609040504020204" pitchFamily="49" charset="0"/>
              </a:rPr>
              <a:t>Content-Length: 197</a:t>
            </a:r>
          </a:p>
          <a:p>
            <a:endParaRPr lang="en-US" sz="2000" dirty="0">
              <a:latin typeface="Lucida Console" panose="020B0609040504020204" pitchFamily="49" charset="0"/>
            </a:endParaRPr>
          </a:p>
          <a:p>
            <a:r>
              <a:rPr lang="en-US" sz="2000" dirty="0">
                <a:latin typeface="Lucida Console" panose="020B0609040504020204" pitchFamily="49" charset="0"/>
              </a:rPr>
              <a:t>&lt;speak version='1.0' </a:t>
            </a:r>
            <a:r>
              <a:rPr lang="en-US" sz="2000" dirty="0" err="1">
                <a:latin typeface="Lucida Console" panose="020B0609040504020204" pitchFamily="49" charset="0"/>
              </a:rPr>
              <a:t>xml:lang</a:t>
            </a:r>
            <a:r>
              <a:rPr lang="en-US" sz="2000" dirty="0">
                <a:latin typeface="Lucida Console" panose="020B0609040504020204" pitchFamily="49" charset="0"/>
              </a:rPr>
              <a:t>='</a:t>
            </a:r>
            <a:r>
              <a:rPr lang="en-US" sz="2000" dirty="0" err="1">
                <a:latin typeface="Lucida Console" panose="020B0609040504020204" pitchFamily="49" charset="0"/>
              </a:rPr>
              <a:t>en</a:t>
            </a:r>
            <a:r>
              <a:rPr lang="en-US" sz="2000" dirty="0">
                <a:latin typeface="Lucida Console" panose="020B0609040504020204" pitchFamily="49" charset="0"/>
              </a:rPr>
              <a:t>-US</a:t>
            </a:r>
            <a:r>
              <a:rPr lang="en-US" sz="2000" dirty="0" smtClean="0">
                <a:latin typeface="Lucida Console" panose="020B0609040504020204" pitchFamily="49" charset="0"/>
              </a:rPr>
              <a:t>'&gt;</a:t>
            </a:r>
          </a:p>
          <a:p>
            <a:r>
              <a:rPr lang="en-US" sz="2000" dirty="0" smtClean="0">
                <a:latin typeface="Lucida Console" panose="020B0609040504020204" pitchFamily="49" charset="0"/>
              </a:rPr>
              <a:t>  &lt;</a:t>
            </a:r>
            <a:r>
              <a:rPr lang="en-US" sz="2000" dirty="0">
                <a:latin typeface="Lucida Console" panose="020B0609040504020204" pitchFamily="49" charset="0"/>
              </a:rPr>
              <a:t>voice </a:t>
            </a:r>
            <a:r>
              <a:rPr lang="en-US" sz="2000" dirty="0" err="1">
                <a:latin typeface="Lucida Console" panose="020B0609040504020204" pitchFamily="49" charset="0"/>
              </a:rPr>
              <a:t>xml:lang</a:t>
            </a:r>
            <a:r>
              <a:rPr lang="en-US" sz="2000" dirty="0">
                <a:latin typeface="Lucida Console" panose="020B0609040504020204" pitchFamily="49" charset="0"/>
              </a:rPr>
              <a:t>=</a:t>
            </a:r>
            <a:r>
              <a:rPr lang="en-US" sz="2000" dirty="0" smtClean="0">
                <a:latin typeface="Lucida Console" panose="020B0609040504020204" pitchFamily="49" charset="0"/>
              </a:rPr>
              <a:t>'</a:t>
            </a:r>
            <a:r>
              <a:rPr lang="en-US" sz="2000" dirty="0" err="1" smtClean="0">
                <a:latin typeface="Lucida Console" panose="020B0609040504020204" pitchFamily="49" charset="0"/>
              </a:rPr>
              <a:t>en</a:t>
            </a:r>
            <a:r>
              <a:rPr lang="en-US" sz="2000" dirty="0" smtClean="0">
                <a:latin typeface="Lucida Console" panose="020B0609040504020204" pitchFamily="49" charset="0"/>
              </a:rPr>
              <a:t>-US'</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err="1" smtClean="0">
                <a:latin typeface="Lucida Console" panose="020B0609040504020204" pitchFamily="49" charset="0"/>
              </a:rPr>
              <a:t>xml:gender</a:t>
            </a:r>
            <a:r>
              <a:rPr lang="en-US" sz="2000" dirty="0">
                <a:latin typeface="Lucida Console" panose="020B0609040504020204" pitchFamily="49" charset="0"/>
              </a:rPr>
              <a:t>=</a:t>
            </a:r>
            <a:r>
              <a:rPr lang="en-US" sz="2000" dirty="0" smtClean="0">
                <a:latin typeface="Lucida Console" panose="020B0609040504020204" pitchFamily="49" charset="0"/>
              </a:rPr>
              <a:t>'Female'</a:t>
            </a:r>
          </a:p>
          <a:p>
            <a:r>
              <a:rPr lang="en-US" sz="2000" dirty="0">
                <a:latin typeface="Lucida Console" panose="020B0609040504020204" pitchFamily="49" charset="0"/>
              </a:rPr>
              <a:t> </a:t>
            </a:r>
            <a:r>
              <a:rPr lang="en-US" sz="2000" dirty="0" smtClean="0">
                <a:latin typeface="Lucida Console" panose="020B0609040504020204" pitchFamily="49" charset="0"/>
              </a:rPr>
              <a:t>   name</a:t>
            </a:r>
            <a:r>
              <a:rPr lang="en-US" sz="2000" dirty="0">
                <a:latin typeface="Lucida Console" panose="020B0609040504020204" pitchFamily="49" charset="0"/>
              </a:rPr>
              <a:t>='Microsoft Server Speech Text to Speech Voice (</a:t>
            </a:r>
            <a:r>
              <a:rPr lang="en-US" sz="2000" dirty="0" err="1">
                <a:latin typeface="Lucida Console" panose="020B0609040504020204" pitchFamily="49" charset="0"/>
              </a:rPr>
              <a:t>en</a:t>
            </a:r>
            <a:r>
              <a:rPr lang="en-US" sz="2000" dirty="0">
                <a:latin typeface="Lucida Console" panose="020B0609040504020204" pitchFamily="49" charset="0"/>
              </a:rPr>
              <a:t>-US, </a:t>
            </a:r>
            <a:r>
              <a:rPr lang="en-US" sz="2000" dirty="0" err="1">
                <a:latin typeface="Lucida Console" panose="020B0609040504020204" pitchFamily="49" charset="0"/>
              </a:rPr>
              <a:t>ZiraRUS</a:t>
            </a:r>
            <a:r>
              <a:rPr lang="en-US" sz="2000" dirty="0" smtClean="0">
                <a:latin typeface="Lucida Console" panose="020B0609040504020204" pitchFamily="49" charset="0"/>
              </a:rPr>
              <a:t>)'&gt;</a:t>
            </a:r>
          </a:p>
          <a:p>
            <a:r>
              <a:rPr lang="en-US" sz="2000" dirty="0">
                <a:latin typeface="Lucida Console" panose="020B0609040504020204" pitchFamily="49" charset="0"/>
              </a:rPr>
              <a:t> </a:t>
            </a:r>
            <a:r>
              <a:rPr lang="en-US" sz="2000" dirty="0" smtClean="0">
                <a:latin typeface="Lucida Console" panose="020B0609040504020204" pitchFamily="49" charset="0"/>
              </a:rPr>
              <a:t>   Convert this text into audio for me</a:t>
            </a:r>
          </a:p>
          <a:p>
            <a:r>
              <a:rPr lang="en-US" sz="2000" dirty="0">
                <a:latin typeface="Lucida Console" panose="020B0609040504020204" pitchFamily="49" charset="0"/>
              </a:rPr>
              <a:t> </a:t>
            </a:r>
            <a:r>
              <a:rPr lang="en-US" sz="2000" dirty="0" smtClean="0">
                <a:latin typeface="Lucida Console" panose="020B0609040504020204" pitchFamily="49" charset="0"/>
              </a:rPr>
              <a:t> &lt;/</a:t>
            </a:r>
            <a:r>
              <a:rPr lang="en-US" sz="2000" dirty="0">
                <a:latin typeface="Lucida Console" panose="020B0609040504020204" pitchFamily="49" charset="0"/>
              </a:rPr>
              <a:t>voice</a:t>
            </a:r>
            <a:r>
              <a:rPr lang="en-US" sz="2000" dirty="0" smtClean="0">
                <a:latin typeface="Lucida Console" panose="020B0609040504020204" pitchFamily="49" charset="0"/>
              </a:rPr>
              <a:t>&gt;</a:t>
            </a:r>
          </a:p>
          <a:p>
            <a:r>
              <a:rPr lang="en-US" sz="2000" dirty="0" smtClean="0">
                <a:latin typeface="Lucida Console" panose="020B0609040504020204" pitchFamily="49" charset="0"/>
              </a:rPr>
              <a:t>&lt;/</a:t>
            </a:r>
            <a:r>
              <a:rPr lang="en-US" sz="2000" dirty="0">
                <a:latin typeface="Lucida Console" panose="020B0609040504020204" pitchFamily="49" charset="0"/>
              </a:rPr>
              <a:t>speak&gt;</a:t>
            </a:r>
            <a:endParaRPr lang="en-US" sz="2000" dirty="0">
              <a:latin typeface="Lucida Console" panose="020B0609040504020204" pitchFamily="49" charset="0"/>
            </a:endParaRPr>
          </a:p>
        </p:txBody>
      </p:sp>
    </p:spTree>
    <p:extLst>
      <p:ext uri="{BB962C8B-B14F-4D97-AF65-F5344CB8AC3E}">
        <p14:creationId xmlns:p14="http://schemas.microsoft.com/office/powerpoint/2010/main" val="3108206169"/>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smtClean="0"/>
              <a:t>Speaker Recognition API</a:t>
            </a:r>
            <a:endParaRPr lang="en-US" dirty="0"/>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30621004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Search APIs</a:t>
            </a:r>
            <a:endParaRPr lang="en-US" dirty="0"/>
          </a:p>
        </p:txBody>
      </p:sp>
      <p:sp>
        <p:nvSpPr>
          <p:cNvPr id="4" name="Rectangle 3"/>
          <p:cNvSpPr/>
          <p:nvPr/>
        </p:nvSpPr>
        <p:spPr>
          <a:xfrm>
            <a:off x="8080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Autosuggest</a:t>
            </a:r>
          </a:p>
        </p:txBody>
      </p:sp>
      <p:sp>
        <p:nvSpPr>
          <p:cNvPr id="5" name="Rectangle 4"/>
          <p:cNvSpPr/>
          <p:nvPr/>
        </p:nvSpPr>
        <p:spPr>
          <a:xfrm>
            <a:off x="30178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Bing</a:t>
            </a:r>
          </a:p>
          <a:p>
            <a:pPr algn="ctr"/>
            <a:r>
              <a:rPr lang="en-US" sz="2000" dirty="0">
                <a:solidFill>
                  <a:schemeClr val="bg1"/>
                </a:solidFill>
                <a:latin typeface="+mj-lt"/>
              </a:rPr>
              <a:t>Image Search</a:t>
            </a:r>
          </a:p>
        </p:txBody>
      </p:sp>
      <p:sp>
        <p:nvSpPr>
          <p:cNvPr id="6" name="Rectangle 5"/>
          <p:cNvSpPr/>
          <p:nvPr/>
        </p:nvSpPr>
        <p:spPr>
          <a:xfrm>
            <a:off x="52276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News Search</a:t>
            </a:r>
          </a:p>
        </p:txBody>
      </p:sp>
      <p:sp>
        <p:nvSpPr>
          <p:cNvPr id="7" name="Rectangle 6"/>
          <p:cNvSpPr/>
          <p:nvPr/>
        </p:nvSpPr>
        <p:spPr>
          <a:xfrm>
            <a:off x="74374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Video Search</a:t>
            </a:r>
          </a:p>
        </p:txBody>
      </p:sp>
      <p:sp>
        <p:nvSpPr>
          <p:cNvPr id="8" name="Rectangle 7"/>
          <p:cNvSpPr/>
          <p:nvPr/>
        </p:nvSpPr>
        <p:spPr>
          <a:xfrm>
            <a:off x="96472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Web Search</a:t>
            </a:r>
          </a:p>
        </p:txBody>
      </p:sp>
      <p:sp>
        <p:nvSpPr>
          <p:cNvPr id="9" name="TextBox 8"/>
          <p:cNvSpPr txBox="1"/>
          <p:nvPr/>
        </p:nvSpPr>
        <p:spPr>
          <a:xfrm>
            <a:off x="614925" y="3725862"/>
            <a:ext cx="2086962" cy="140346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Provide intelligent type-ahead for searches</a:t>
            </a:r>
          </a:p>
        </p:txBody>
      </p:sp>
      <p:sp>
        <p:nvSpPr>
          <p:cNvPr id="10" name="TextBox 9"/>
          <p:cNvSpPr txBox="1"/>
          <p:nvPr/>
        </p:nvSpPr>
        <p:spPr>
          <a:xfrm>
            <a:off x="2824723" y="3725862"/>
            <a:ext cx="2209800" cy="258840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Search the Web for images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Retrieve thumbnails, image metadata, and more</a:t>
            </a:r>
            <a:endParaRPr lang="en-US" sz="2000" dirty="0">
              <a:gradFill>
                <a:gsLst>
                  <a:gs pos="2917">
                    <a:schemeClr val="tx1"/>
                  </a:gs>
                  <a:gs pos="30000">
                    <a:schemeClr val="tx1"/>
                  </a:gs>
                </a:gsLst>
                <a:lin ang="5400000" scaled="0"/>
              </a:gradFill>
              <a:latin typeface="+mj-lt"/>
            </a:endParaRPr>
          </a:p>
        </p:txBody>
      </p:sp>
      <p:sp>
        <p:nvSpPr>
          <p:cNvPr id="11" name="TextBox 10"/>
          <p:cNvSpPr txBox="1"/>
          <p:nvPr/>
        </p:nvSpPr>
        <p:spPr>
          <a:xfrm>
            <a:off x="5034522" y="3725862"/>
            <a:ext cx="2209799" cy="2665345"/>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Search the Web for news</a:t>
            </a:r>
            <a:endParaRPr lang="en-US" sz="2000" dirty="0" smtClean="0">
              <a:gradFill>
                <a:gsLst>
                  <a:gs pos="2917">
                    <a:schemeClr val="tx1"/>
                  </a:gs>
                  <a:gs pos="30000">
                    <a:schemeClr val="tx1"/>
                  </a:gs>
                </a:gsLst>
                <a:lin ang="5400000" scaled="0"/>
              </a:gradFill>
              <a:latin typeface="+mj-lt"/>
            </a:endParaRP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Categorize searches by topics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Identify trending topics</a:t>
            </a:r>
            <a:endParaRPr lang="en-US" sz="2000" dirty="0" smtClean="0">
              <a:gradFill>
                <a:gsLst>
                  <a:gs pos="2917">
                    <a:schemeClr val="tx1"/>
                  </a:gs>
                  <a:gs pos="30000">
                    <a:schemeClr val="tx1"/>
                  </a:gs>
                </a:gsLst>
                <a:lin ang="5400000" scaled="0"/>
              </a:gradFill>
              <a:latin typeface="+mj-lt"/>
            </a:endParaRPr>
          </a:p>
        </p:txBody>
      </p:sp>
      <p:sp>
        <p:nvSpPr>
          <p:cNvPr id="12" name="TextBox 11"/>
          <p:cNvSpPr txBox="1"/>
          <p:nvPr/>
        </p:nvSpPr>
        <p:spPr>
          <a:xfrm>
            <a:off x="7244324" y="3725862"/>
            <a:ext cx="2209798" cy="258840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Search the Web for videos</a:t>
            </a:r>
            <a:endParaRPr lang="en-US" sz="2000" dirty="0" smtClean="0">
              <a:gradFill>
                <a:gsLst>
                  <a:gs pos="2917">
                    <a:schemeClr val="tx1"/>
                  </a:gs>
                  <a:gs pos="30000">
                    <a:schemeClr val="tx1"/>
                  </a:gs>
                </a:gsLst>
                <a:lin ang="5400000" scaled="0"/>
              </a:gradFill>
              <a:latin typeface="+mj-lt"/>
            </a:endParaRP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Retrieve thumbnails, video metadata, and more</a:t>
            </a:r>
            <a:endParaRPr lang="en-US" sz="2000" dirty="0" smtClean="0">
              <a:gradFill>
                <a:gsLst>
                  <a:gs pos="2917">
                    <a:schemeClr val="tx1"/>
                  </a:gs>
                  <a:gs pos="30000">
                    <a:schemeClr val="tx1"/>
                  </a:gs>
                </a:gsLst>
                <a:lin ang="5400000" scaled="0"/>
              </a:gradFill>
              <a:latin typeface="+mj-lt"/>
            </a:endParaRPr>
          </a:p>
        </p:txBody>
      </p:sp>
      <p:sp>
        <p:nvSpPr>
          <p:cNvPr id="13" name="TextBox 12"/>
          <p:cNvSpPr txBox="1"/>
          <p:nvPr/>
        </p:nvSpPr>
        <p:spPr>
          <a:xfrm>
            <a:off x="9454123" y="3725862"/>
            <a:ext cx="2250513" cy="2034403"/>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Search the Web for anything</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Optionally filter out adult content</a:t>
            </a:r>
            <a:endParaRPr lang="en-US" sz="2000" dirty="0" smtClean="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663298654"/>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1969770"/>
          </a:xfrm>
        </p:spPr>
        <p:txBody>
          <a:bodyPr/>
          <a:lstStyle/>
          <a:p>
            <a:r>
              <a:rPr lang="en-US" dirty="0" smtClean="0"/>
              <a:t>Accepts a partial search term as input</a:t>
            </a:r>
          </a:p>
          <a:p>
            <a:r>
              <a:rPr lang="en-US" dirty="0" smtClean="0"/>
              <a:t>Returns JSON-encoded list of suggested search terms, complete with links</a:t>
            </a:r>
            <a:endParaRPr lang="en-US" dirty="0"/>
          </a:p>
        </p:txBody>
      </p:sp>
      <p:sp>
        <p:nvSpPr>
          <p:cNvPr id="3" name="Title 2"/>
          <p:cNvSpPr>
            <a:spLocks noGrp="1"/>
          </p:cNvSpPr>
          <p:nvPr>
            <p:ph type="title"/>
          </p:nvPr>
        </p:nvSpPr>
        <p:spPr/>
        <p:txBody>
          <a:bodyPr/>
          <a:lstStyle/>
          <a:p>
            <a:r>
              <a:rPr lang="en-US" dirty="0" smtClean="0"/>
              <a:t>Bing Autosuggest API</a:t>
            </a:r>
            <a:endParaRPr lang="en-US" dirty="0"/>
          </a:p>
        </p:txBody>
      </p:sp>
      <p:pic>
        <p:nvPicPr>
          <p:cNvPr id="4" name="Picture 3"/>
          <p:cNvPicPr/>
          <p:nvPr/>
        </p:nvPicPr>
        <p:blipFill>
          <a:blip r:embed="rId2"/>
          <a:stretch>
            <a:fillRect/>
          </a:stretch>
        </p:blipFill>
        <p:spPr>
          <a:xfrm>
            <a:off x="3246437" y="3759756"/>
            <a:ext cx="5943600" cy="2514600"/>
          </a:xfrm>
          <a:prstGeom prst="rect">
            <a:avLst/>
          </a:prstGeom>
          <a:ln>
            <a:solidFill>
              <a:schemeClr val="tx1">
                <a:lumMod val="40000"/>
                <a:lumOff val="60000"/>
              </a:schemeClr>
            </a:solidFill>
          </a:ln>
          <a:effectLst/>
        </p:spPr>
      </p:pic>
    </p:spTree>
    <p:extLst>
      <p:ext uri="{BB962C8B-B14F-4D97-AF65-F5344CB8AC3E}">
        <p14:creationId xmlns:p14="http://schemas.microsoft.com/office/powerpoint/2010/main" val="444615933"/>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Using the Bing Autosuggest API</a:t>
            </a:r>
            <a:endParaRPr lang="en-US" dirty="0"/>
          </a:p>
        </p:txBody>
      </p:sp>
      <p:sp>
        <p:nvSpPr>
          <p:cNvPr id="4" name="TextBox 3"/>
          <p:cNvSpPr txBox="1"/>
          <p:nvPr/>
        </p:nvSpPr>
        <p:spPr>
          <a:xfrm>
            <a:off x="274639" y="1363662"/>
            <a:ext cx="11889564" cy="5527667"/>
          </a:xfrm>
          <a:prstGeom prst="rect">
            <a:avLst/>
          </a:prstGeom>
          <a:noFill/>
        </p:spPr>
        <p:txBody>
          <a:bodyPr wrap="square" lIns="182880" tIns="146304" rIns="182880" bIns="146304" rtlCol="0">
            <a:spAutoFit/>
          </a:bodyPr>
          <a:lstStyle/>
          <a:p>
            <a:r>
              <a:rPr lang="en-US" sz="2000" dirty="0" err="1">
                <a:latin typeface="Lucida Console" panose="020B0609040504020204" pitchFamily="49" charset="0"/>
              </a:rPr>
              <a:t>var</a:t>
            </a:r>
            <a:r>
              <a:rPr lang="en-US" sz="2000" dirty="0">
                <a:latin typeface="Lucida Console" panose="020B0609040504020204" pitchFamily="49" charset="0"/>
              </a:rPr>
              <a:t> client = new </a:t>
            </a:r>
            <a:r>
              <a:rPr lang="en-US" sz="2000" dirty="0" err="1">
                <a:latin typeface="Lucida Console" panose="020B0609040504020204" pitchFamily="49" charset="0"/>
              </a:rPr>
              <a:t>HttpClient</a:t>
            </a:r>
            <a:r>
              <a:rPr lang="en-US" sz="2000" dirty="0">
                <a:latin typeface="Lucida Console" panose="020B0609040504020204" pitchFamily="49" charset="0"/>
              </a:rPr>
              <a:t>();</a:t>
            </a:r>
          </a:p>
          <a:p>
            <a:r>
              <a:rPr lang="en-US" sz="2000" dirty="0" err="1">
                <a:latin typeface="Lucida Console" panose="020B0609040504020204" pitchFamily="49" charset="0"/>
              </a:rPr>
              <a:t>client.DefaultRequestHeaders.Add</a:t>
            </a:r>
            <a:r>
              <a:rPr lang="en-US" sz="2000" dirty="0">
                <a:latin typeface="Lucida Console" panose="020B0609040504020204" pitchFamily="49" charset="0"/>
              </a:rPr>
              <a:t>("</a:t>
            </a:r>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smtClean="0">
                <a:latin typeface="Lucida Console" panose="020B0609040504020204" pitchFamily="49" charset="0"/>
              </a:rPr>
              <a:t>"</a:t>
            </a:r>
            <a:r>
              <a:rPr lang="en-US" sz="2000" dirty="0" err="1" smtClean="0">
                <a:latin typeface="Lucida Console" panose="020B0609040504020204" pitchFamily="49" charset="0"/>
              </a:rPr>
              <a:t>subscription_key</a:t>
            </a:r>
            <a:r>
              <a:rPr lang="en-US" sz="2000" dirty="0" smtClean="0">
                <a:latin typeface="Lucida Console" panose="020B0609040504020204" pitchFamily="49" charset="0"/>
              </a:rPr>
              <a:t>");</a:t>
            </a:r>
            <a:endParaRPr lang="en-US" sz="2000" dirty="0">
              <a:latin typeface="Lucida Console" panose="020B0609040504020204" pitchFamily="49" charset="0"/>
            </a:endParaRPr>
          </a:p>
          <a:p>
            <a:endParaRPr lang="en-US" sz="2000" dirty="0" smtClean="0">
              <a:latin typeface="Lucida Console" panose="020B0609040504020204" pitchFamily="49" charset="0"/>
            </a:endParaRPr>
          </a:p>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err="1">
                <a:latin typeface="Lucida Console" panose="020B0609040504020204" pitchFamily="49" charset="0"/>
              </a:rPr>
              <a:t>uri</a:t>
            </a:r>
            <a:r>
              <a:rPr lang="en-US" sz="2000" dirty="0">
                <a:latin typeface="Lucida Console" panose="020B0609040504020204" pitchFamily="49" charset="0"/>
              </a:rPr>
              <a:t> </a:t>
            </a:r>
            <a:r>
              <a:rPr lang="en-US" sz="2000" dirty="0" smtClean="0">
                <a:latin typeface="Lucida Console" panose="020B0609040504020204" pitchFamily="49" charset="0"/>
              </a:rPr>
              <a:t>= "https</a:t>
            </a:r>
            <a:r>
              <a:rPr lang="en-US" sz="2000" dirty="0">
                <a:latin typeface="Lucida Console" panose="020B0609040504020204" pitchFamily="49" charset="0"/>
              </a:rPr>
              <a:t>://</a:t>
            </a:r>
            <a:r>
              <a:rPr lang="en-US" sz="2000" dirty="0" smtClean="0">
                <a:latin typeface="Lucida Console" panose="020B0609040504020204" pitchFamily="49" charset="0"/>
              </a:rPr>
              <a:t>westus.api.cognitive.microsoft.com/" +</a:t>
            </a:r>
          </a:p>
          <a:p>
            <a:r>
              <a:rPr lang="en-US" sz="2000" dirty="0" smtClean="0">
                <a:latin typeface="Lucida Console" panose="020B0609040504020204" pitchFamily="49" charset="0"/>
              </a:rPr>
              <a:t>    "</a:t>
            </a:r>
            <a:r>
              <a:rPr lang="en-US" sz="2000" dirty="0" err="1" smtClean="0">
                <a:latin typeface="Lucida Console" panose="020B0609040504020204" pitchFamily="49" charset="0"/>
              </a:rPr>
              <a:t>bing</a:t>
            </a:r>
            <a:r>
              <a:rPr lang="en-US" sz="2000" dirty="0" smtClean="0">
                <a:latin typeface="Lucida Console" panose="020B0609040504020204" pitchFamily="49" charset="0"/>
              </a:rPr>
              <a:t>/v5.0/</a:t>
            </a:r>
            <a:r>
              <a:rPr lang="en-US" sz="2000" dirty="0" err="1" smtClean="0">
                <a:latin typeface="Lucida Console" panose="020B0609040504020204" pitchFamily="49" charset="0"/>
              </a:rPr>
              <a:t>suggestions&amp;q</a:t>
            </a:r>
            <a:r>
              <a:rPr lang="en-US" sz="2000" dirty="0" smtClean="0">
                <a:latin typeface="Lucida Console" panose="020B0609040504020204" pitchFamily="49" charset="0"/>
              </a:rPr>
              <a:t>=micro</a:t>
            </a:r>
            <a:r>
              <a:rPr lang="en-US" sz="2000" dirty="0">
                <a:latin typeface="Lucida Console" panose="020B0609040504020204" pitchFamily="49" charset="0"/>
              </a:rPr>
              <a:t>";</a:t>
            </a:r>
          </a:p>
          <a:p>
            <a:endParaRPr lang="en-US" sz="2000" dirty="0" smtClean="0">
              <a:latin typeface="Lucida Console" panose="020B0609040504020204" pitchFamily="49" charset="0"/>
            </a:endParaRPr>
          </a:p>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a:latin typeface="Lucida Console" panose="020B0609040504020204" pitchFamily="49" charset="0"/>
              </a:rPr>
              <a:t>response = await </a:t>
            </a:r>
            <a:r>
              <a:rPr lang="en-US" sz="2000" dirty="0" err="1">
                <a:latin typeface="Lucida Console" panose="020B0609040504020204" pitchFamily="49" charset="0"/>
              </a:rPr>
              <a:t>client.GetAsync</a:t>
            </a:r>
            <a:r>
              <a:rPr lang="en-US" sz="2000" dirty="0">
                <a:latin typeface="Lucida Console" panose="020B0609040504020204" pitchFamily="49" charset="0"/>
              </a:rPr>
              <a:t>(</a:t>
            </a:r>
            <a:r>
              <a:rPr lang="en-US" sz="2000" dirty="0" err="1">
                <a:latin typeface="Lucida Console" panose="020B0609040504020204" pitchFamily="49" charset="0"/>
              </a:rPr>
              <a:t>uri</a:t>
            </a:r>
            <a:r>
              <a:rPr lang="en-US" sz="2000" dirty="0">
                <a:latin typeface="Lucida Console" panose="020B0609040504020204" pitchFamily="49" charset="0"/>
              </a:rPr>
              <a:t>);</a:t>
            </a:r>
          </a:p>
          <a:p>
            <a:endParaRPr lang="en-US" sz="2000" dirty="0" smtClean="0">
              <a:latin typeface="Lucida Console" panose="020B0609040504020204" pitchFamily="49" charset="0"/>
            </a:endParaRPr>
          </a:p>
          <a:p>
            <a:r>
              <a:rPr lang="en-US" sz="2000" dirty="0" smtClean="0">
                <a:latin typeface="Lucida Console" panose="020B0609040504020204" pitchFamily="49" charset="0"/>
              </a:rPr>
              <a:t>string </a:t>
            </a:r>
            <a:r>
              <a:rPr lang="en-US" sz="2000" dirty="0" err="1">
                <a:latin typeface="Lucida Console" panose="020B0609040504020204" pitchFamily="49" charset="0"/>
              </a:rPr>
              <a:t>json</a:t>
            </a:r>
            <a:r>
              <a:rPr lang="en-US" sz="2000" dirty="0">
                <a:latin typeface="Lucida Console" panose="020B0609040504020204" pitchFamily="49" charset="0"/>
              </a:rPr>
              <a:t> = await </a:t>
            </a:r>
            <a:r>
              <a:rPr lang="en-US" sz="2000" dirty="0" err="1">
                <a:latin typeface="Lucida Console" panose="020B0609040504020204" pitchFamily="49" charset="0"/>
              </a:rPr>
              <a:t>response.Content.ReadAsStringAsync</a:t>
            </a:r>
            <a:r>
              <a:rPr lang="en-US" sz="2000" dirty="0">
                <a:latin typeface="Lucida Console" panose="020B0609040504020204" pitchFamily="49" charset="0"/>
              </a:rPr>
              <a:t>();</a:t>
            </a:r>
          </a:p>
          <a:p>
            <a:r>
              <a:rPr lang="en-US" sz="2000" dirty="0" smtClean="0">
                <a:latin typeface="Lucida Console" panose="020B0609040504020204" pitchFamily="49" charset="0"/>
              </a:rPr>
              <a:t>dynamic </a:t>
            </a:r>
            <a:r>
              <a:rPr lang="en-US" sz="2000" dirty="0">
                <a:latin typeface="Lucida Console" panose="020B0609040504020204" pitchFamily="49" charset="0"/>
              </a:rPr>
              <a:t>result = </a:t>
            </a:r>
            <a:r>
              <a:rPr lang="en-US" sz="2000" dirty="0" err="1">
                <a:latin typeface="Lucida Console" panose="020B0609040504020204" pitchFamily="49" charset="0"/>
              </a:rPr>
              <a:t>JValue.Parse</a:t>
            </a:r>
            <a:r>
              <a:rPr lang="en-US" sz="2000" dirty="0">
                <a:latin typeface="Lucida Console" panose="020B0609040504020204" pitchFamily="49" charset="0"/>
              </a:rPr>
              <a:t>(</a:t>
            </a:r>
            <a:r>
              <a:rPr lang="en-US" sz="2000" dirty="0" err="1">
                <a:latin typeface="Lucida Console" panose="020B0609040504020204" pitchFamily="49" charset="0"/>
              </a:rPr>
              <a:t>json</a:t>
            </a:r>
            <a:r>
              <a:rPr lang="en-US" sz="2000" dirty="0">
                <a:latin typeface="Lucida Console" panose="020B0609040504020204" pitchFamily="49" charset="0"/>
              </a:rPr>
              <a:t>);</a:t>
            </a:r>
          </a:p>
          <a:p>
            <a:endParaRPr lang="en-US" sz="2000" dirty="0" smtClean="0">
              <a:latin typeface="Lucida Console" panose="020B0609040504020204" pitchFamily="49" charset="0"/>
            </a:endParaRPr>
          </a:p>
          <a:p>
            <a:r>
              <a:rPr lang="en-US" sz="2000" dirty="0" err="1" smtClean="0">
                <a:latin typeface="Lucida Console" panose="020B0609040504020204" pitchFamily="49" charset="0"/>
              </a:rPr>
              <a:t>foreach</a:t>
            </a:r>
            <a:r>
              <a:rPr lang="en-US" sz="2000" dirty="0" smtClean="0">
                <a:latin typeface="Lucida Console" panose="020B0609040504020204" pitchFamily="49" charset="0"/>
              </a:rPr>
              <a:t> </a:t>
            </a:r>
            <a:r>
              <a:rPr lang="en-US" sz="2000" dirty="0">
                <a:latin typeface="Lucida Console" panose="020B0609040504020204" pitchFamily="49" charset="0"/>
              </a:rPr>
              <a:t>(</a:t>
            </a:r>
            <a:r>
              <a:rPr lang="en-US" sz="2000" dirty="0" err="1">
                <a:latin typeface="Lucida Console" panose="020B0609040504020204" pitchFamily="49" charset="0"/>
              </a:rPr>
              <a:t>var</a:t>
            </a:r>
            <a:r>
              <a:rPr lang="en-US" sz="2000" dirty="0">
                <a:latin typeface="Lucida Console" panose="020B0609040504020204" pitchFamily="49" charset="0"/>
              </a:rPr>
              <a:t> suggestion in </a:t>
            </a:r>
            <a:r>
              <a:rPr lang="en-US" sz="2000" dirty="0" err="1">
                <a:latin typeface="Lucida Console" panose="020B0609040504020204" pitchFamily="49" charset="0"/>
              </a:rPr>
              <a:t>result.suggestionGroups</a:t>
            </a:r>
            <a:r>
              <a:rPr lang="en-US" sz="2000" dirty="0">
                <a:latin typeface="Lucida Console" panose="020B0609040504020204" pitchFamily="49" charset="0"/>
              </a:rPr>
              <a:t>[0].</a:t>
            </a:r>
            <a:r>
              <a:rPr lang="en-US" sz="2000" dirty="0" err="1">
                <a:latin typeface="Lucida Console" panose="020B0609040504020204" pitchFamily="49" charset="0"/>
              </a:rPr>
              <a:t>searchSuggestions</a:t>
            </a:r>
            <a:r>
              <a:rPr lang="en-US" sz="2000" dirty="0">
                <a:latin typeface="Lucida Console" panose="020B0609040504020204" pitchFamily="49" charset="0"/>
              </a:rPr>
              <a:t>)</a:t>
            </a:r>
          </a:p>
          <a:p>
            <a:r>
              <a:rPr lang="en-US" sz="2000" dirty="0">
                <a:latin typeface="Lucida Console" panose="020B0609040504020204" pitchFamily="49" charset="0"/>
              </a:rPr>
              <a:t>{</a:t>
            </a:r>
          </a:p>
          <a:p>
            <a:r>
              <a:rPr lang="en-US" sz="2000" dirty="0">
                <a:latin typeface="Lucida Console" panose="020B0609040504020204" pitchFamily="49" charset="0"/>
              </a:rPr>
              <a:t>    </a:t>
            </a:r>
            <a:r>
              <a:rPr lang="en-US" sz="2000" dirty="0" err="1">
                <a:latin typeface="Lucida Console" panose="020B0609040504020204" pitchFamily="49" charset="0"/>
              </a:rPr>
              <a:t>Console.WriteLine</a:t>
            </a:r>
            <a:r>
              <a:rPr lang="en-US" sz="2000" dirty="0">
                <a:latin typeface="Lucida Console" panose="020B0609040504020204" pitchFamily="49" charset="0"/>
              </a:rPr>
              <a:t>(</a:t>
            </a:r>
            <a:r>
              <a:rPr lang="en-US" sz="2000" dirty="0" err="1">
                <a:latin typeface="Lucida Console" panose="020B0609040504020204" pitchFamily="49" charset="0"/>
              </a:rPr>
              <a:t>suggestion.displayText</a:t>
            </a:r>
            <a:r>
              <a:rPr lang="en-US" sz="2000" dirty="0">
                <a:latin typeface="Lucida Console" panose="020B0609040504020204" pitchFamily="49" charset="0"/>
              </a:rPr>
              <a:t>); // Output each suggestion</a:t>
            </a:r>
          </a:p>
          <a:p>
            <a:r>
              <a:rPr lang="en-US" sz="2000" dirty="0">
                <a:latin typeface="Lucida Console" panose="020B0609040504020204" pitchFamily="49" charset="0"/>
              </a:rPr>
              <a:t>}</a:t>
            </a:r>
          </a:p>
          <a:p>
            <a:endParaRPr lang="en-US" sz="2000" dirty="0">
              <a:latin typeface="Lucida Console" panose="020B0609040504020204" pitchFamily="49" charset="0"/>
            </a:endParaRPr>
          </a:p>
        </p:txBody>
      </p:sp>
    </p:spTree>
    <p:extLst>
      <p:ext uri="{BB962C8B-B14F-4D97-AF65-F5344CB8AC3E}">
        <p14:creationId xmlns:p14="http://schemas.microsoft.com/office/powerpoint/2010/main" val="1393766687"/>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a:t>https://github.com/jeffprosise/Cognitive-Services</a:t>
            </a:r>
            <a:endParaRPr lang="en-US" dirty="0"/>
          </a:p>
        </p:txBody>
      </p:sp>
      <p:sp>
        <p:nvSpPr>
          <p:cNvPr id="3" name="Title 2"/>
          <p:cNvSpPr>
            <a:spLocks noGrp="1"/>
          </p:cNvSpPr>
          <p:nvPr>
            <p:ph type="title"/>
          </p:nvPr>
        </p:nvSpPr>
        <p:spPr/>
        <p:txBody>
          <a:bodyPr/>
          <a:lstStyle/>
          <a:p>
            <a:r>
              <a:rPr lang="en-US" dirty="0" smtClean="0"/>
              <a:t>Get the Code</a:t>
            </a:r>
            <a:endParaRPr lang="en-US" dirty="0"/>
          </a:p>
        </p:txBody>
      </p:sp>
    </p:spTree>
    <p:extLst>
      <p:ext uri="{BB962C8B-B14F-4D97-AF65-F5344CB8AC3E}">
        <p14:creationId xmlns:p14="http://schemas.microsoft.com/office/powerpoint/2010/main" val="3780462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7391399" cy="4308872"/>
          </a:xfrm>
        </p:spPr>
        <p:txBody>
          <a:bodyPr/>
          <a:lstStyle/>
          <a:p>
            <a:r>
              <a:rPr lang="en-US" dirty="0" smtClean="0"/>
              <a:t>Obtained from the Azure Portal</a:t>
            </a:r>
          </a:p>
          <a:p>
            <a:r>
              <a:rPr lang="en-US" dirty="0" smtClean="0"/>
              <a:t>Requires an Azure subscription, but doesn't necessarily cost you to make calls</a:t>
            </a:r>
          </a:p>
          <a:p>
            <a:r>
              <a:rPr lang="en-US" dirty="0" smtClean="0"/>
              <a:t>Trial subscriptions for </a:t>
            </a:r>
            <a:r>
              <a:rPr lang="en-US" dirty="0"/>
              <a:t>free at https://azure.microsoft.com/en-us/free/</a:t>
            </a:r>
          </a:p>
        </p:txBody>
      </p:sp>
      <p:sp>
        <p:nvSpPr>
          <p:cNvPr id="3" name="Title 2"/>
          <p:cNvSpPr>
            <a:spLocks noGrp="1"/>
          </p:cNvSpPr>
          <p:nvPr>
            <p:ph type="title"/>
          </p:nvPr>
        </p:nvSpPr>
        <p:spPr/>
        <p:txBody>
          <a:bodyPr/>
          <a:lstStyle/>
          <a:p>
            <a:r>
              <a:rPr lang="en-US" dirty="0" smtClean="0"/>
              <a:t>Subscription Keys</a:t>
            </a:r>
            <a:endParaRPr lang="en-US" dirty="0"/>
          </a:p>
        </p:txBody>
      </p:sp>
      <p:pic>
        <p:nvPicPr>
          <p:cNvPr id="4" name="Picture 3"/>
          <p:cNvPicPr>
            <a:picLocks noChangeAspect="1"/>
          </p:cNvPicPr>
          <p:nvPr/>
        </p:nvPicPr>
        <p:blipFill>
          <a:blip r:embed="rId2"/>
          <a:stretch>
            <a:fillRect/>
          </a:stretch>
        </p:blipFill>
        <p:spPr>
          <a:xfrm>
            <a:off x="8351837" y="1611049"/>
            <a:ext cx="3000794" cy="3772426"/>
          </a:xfrm>
          <a:prstGeom prst="rect">
            <a:avLst/>
          </a:prstGeom>
        </p:spPr>
      </p:pic>
    </p:spTree>
    <p:extLst>
      <p:ext uri="{BB962C8B-B14F-4D97-AF65-F5344CB8AC3E}">
        <p14:creationId xmlns:p14="http://schemas.microsoft.com/office/powerpoint/2010/main" val="3386378999"/>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smtClean="0"/>
              <a:t>Obtaining a Subscription Key</a:t>
            </a:r>
            <a:endParaRPr lang="en-US" dirty="0"/>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3231785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Vision APIs</a:t>
            </a:r>
            <a:endParaRPr lang="en-US" dirty="0"/>
          </a:p>
        </p:txBody>
      </p:sp>
      <p:sp>
        <p:nvSpPr>
          <p:cNvPr id="4" name="Rectangle 3"/>
          <p:cNvSpPr/>
          <p:nvPr/>
        </p:nvSpPr>
        <p:spPr>
          <a:xfrm>
            <a:off x="8080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Computer Vision</a:t>
            </a:r>
          </a:p>
        </p:txBody>
      </p:sp>
      <p:sp>
        <p:nvSpPr>
          <p:cNvPr id="8" name="Rectangle 7"/>
          <p:cNvSpPr/>
          <p:nvPr/>
        </p:nvSpPr>
        <p:spPr>
          <a:xfrm>
            <a:off x="3017837" y="1714998"/>
            <a:ext cx="1893849" cy="1782264"/>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Content</a:t>
            </a:r>
          </a:p>
          <a:p>
            <a:pPr algn="ctr"/>
            <a:r>
              <a:rPr lang="en-US" sz="2000" dirty="0" smtClean="0">
                <a:solidFill>
                  <a:schemeClr val="bg1"/>
                </a:solidFill>
                <a:latin typeface="+mj-lt"/>
              </a:rPr>
              <a:t>Moderator</a:t>
            </a:r>
          </a:p>
        </p:txBody>
      </p:sp>
      <p:sp>
        <p:nvSpPr>
          <p:cNvPr id="9" name="Rectangle 8"/>
          <p:cNvSpPr/>
          <p:nvPr/>
        </p:nvSpPr>
        <p:spPr>
          <a:xfrm>
            <a:off x="52276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Emotion</a:t>
            </a:r>
          </a:p>
        </p:txBody>
      </p:sp>
      <p:sp>
        <p:nvSpPr>
          <p:cNvPr id="10" name="Rectangle 9"/>
          <p:cNvSpPr/>
          <p:nvPr/>
        </p:nvSpPr>
        <p:spPr>
          <a:xfrm>
            <a:off x="74374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Face</a:t>
            </a:r>
          </a:p>
        </p:txBody>
      </p:sp>
      <p:sp>
        <p:nvSpPr>
          <p:cNvPr id="11" name="Rectangle 10"/>
          <p:cNvSpPr/>
          <p:nvPr/>
        </p:nvSpPr>
        <p:spPr>
          <a:xfrm>
            <a:off x="96472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Video</a:t>
            </a:r>
          </a:p>
        </p:txBody>
      </p:sp>
      <p:sp>
        <p:nvSpPr>
          <p:cNvPr id="12" name="TextBox 11"/>
          <p:cNvSpPr txBox="1"/>
          <p:nvPr/>
        </p:nvSpPr>
        <p:spPr>
          <a:xfrm>
            <a:off x="614925" y="3725862"/>
            <a:ext cx="2402912" cy="2769989"/>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faces, objects, and colors in images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Generate captions and metadata</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Read text (OCR)</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Generate "smart" thumbnails</a:t>
            </a:r>
          </a:p>
        </p:txBody>
      </p:sp>
      <p:sp>
        <p:nvSpPr>
          <p:cNvPr id="13" name="TextBox 12"/>
          <p:cNvSpPr txBox="1"/>
          <p:nvPr/>
        </p:nvSpPr>
        <p:spPr>
          <a:xfrm>
            <a:off x="2824723" y="3725862"/>
            <a:ext cx="2209799" cy="2117503"/>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Analyze images for potentially offensive content or text</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Optionally include human review</a:t>
            </a:r>
          </a:p>
        </p:txBody>
      </p:sp>
      <p:sp>
        <p:nvSpPr>
          <p:cNvPr id="14" name="TextBox 13"/>
          <p:cNvSpPr txBox="1"/>
          <p:nvPr/>
        </p:nvSpPr>
        <p:spPr>
          <a:xfrm>
            <a:off x="5034522" y="3725862"/>
            <a:ext cx="2209797" cy="2865400"/>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faces in images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Identify emotions in faces: anger, fear, disgust, contempt, happiness, sadness, and surprise</a:t>
            </a:r>
          </a:p>
        </p:txBody>
      </p:sp>
      <p:sp>
        <p:nvSpPr>
          <p:cNvPr id="15" name="TextBox 14"/>
          <p:cNvSpPr txBox="1"/>
          <p:nvPr/>
        </p:nvSpPr>
        <p:spPr>
          <a:xfrm>
            <a:off x="7244323" y="3725862"/>
            <a:ext cx="2209799" cy="2769989"/>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faces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Identify faces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Identify similar faces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Identify a person's age, gender, and more from a photograph</a:t>
            </a:r>
          </a:p>
        </p:txBody>
      </p:sp>
      <p:sp>
        <p:nvSpPr>
          <p:cNvPr id="16" name="TextBox 15"/>
          <p:cNvSpPr txBox="1"/>
          <p:nvPr/>
        </p:nvSpPr>
        <p:spPr>
          <a:xfrm>
            <a:off x="9454123" y="3725862"/>
            <a:ext cx="2479114" cy="227139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Stabilize videos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and track faces in videos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motion in videos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Generate "smart" thumbnails</a:t>
            </a:r>
          </a:p>
        </p:txBody>
      </p:sp>
    </p:spTree>
    <p:extLst>
      <p:ext uri="{BB962C8B-B14F-4D97-AF65-F5344CB8AC3E}">
        <p14:creationId xmlns:p14="http://schemas.microsoft.com/office/powerpoint/2010/main" val="161569527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1415772"/>
          </a:xfrm>
        </p:spPr>
        <p:txBody>
          <a:bodyPr/>
          <a:lstStyle/>
          <a:p>
            <a:r>
              <a:rPr lang="en-US" dirty="0" smtClean="0"/>
              <a:t>Returns information about content in images</a:t>
            </a:r>
          </a:p>
          <a:p>
            <a:r>
              <a:rPr lang="en-US" dirty="0" smtClean="0"/>
              <a:t>Colors, objects, captions, faces, "raciness," and more</a:t>
            </a:r>
            <a:endParaRPr lang="en-US" dirty="0"/>
          </a:p>
        </p:txBody>
      </p:sp>
      <p:sp>
        <p:nvSpPr>
          <p:cNvPr id="3" name="Title 2"/>
          <p:cNvSpPr>
            <a:spLocks noGrp="1"/>
          </p:cNvSpPr>
          <p:nvPr>
            <p:ph type="title"/>
          </p:nvPr>
        </p:nvSpPr>
        <p:spPr/>
        <p:txBody>
          <a:bodyPr/>
          <a:lstStyle/>
          <a:p>
            <a:r>
              <a:rPr lang="en-US" dirty="0" smtClean="0"/>
              <a:t>Computer Vision API</a:t>
            </a:r>
            <a:endParaRPr lang="en-US" dirty="0"/>
          </a:p>
        </p:txBody>
      </p:sp>
      <p:pic>
        <p:nvPicPr>
          <p:cNvPr id="4" name="Picture 3"/>
          <p:cNvPicPr>
            <a:picLocks noChangeAspect="1"/>
          </p:cNvPicPr>
          <p:nvPr/>
        </p:nvPicPr>
        <p:blipFill>
          <a:blip r:embed="rId3"/>
          <a:stretch>
            <a:fillRect/>
          </a:stretch>
        </p:blipFill>
        <p:spPr>
          <a:xfrm>
            <a:off x="2084388" y="3075565"/>
            <a:ext cx="8267700" cy="3324225"/>
          </a:xfrm>
          <a:prstGeom prst="rect">
            <a:avLst/>
          </a:prstGeom>
        </p:spPr>
      </p:pic>
    </p:spTree>
    <p:extLst>
      <p:ext uri="{BB962C8B-B14F-4D97-AF65-F5344CB8AC3E}">
        <p14:creationId xmlns:p14="http://schemas.microsoft.com/office/powerpoint/2010/main" val="409271351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Computer Vision API Methods</a:t>
            </a:r>
            <a:endParaRPr lang="en-US" dirty="0"/>
          </a:p>
        </p:txBody>
      </p:sp>
      <p:sp>
        <p:nvSpPr>
          <p:cNvPr id="4" name="Rectangle 3"/>
          <p:cNvSpPr/>
          <p:nvPr/>
        </p:nvSpPr>
        <p:spPr>
          <a:xfrm>
            <a:off x="808037" y="1714998"/>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analyze</a:t>
            </a:r>
          </a:p>
        </p:txBody>
      </p:sp>
      <p:sp>
        <p:nvSpPr>
          <p:cNvPr id="6" name="Rectangle 5"/>
          <p:cNvSpPr/>
          <p:nvPr/>
        </p:nvSpPr>
        <p:spPr>
          <a:xfrm>
            <a:off x="808037" y="2536779"/>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describe</a:t>
            </a:r>
          </a:p>
        </p:txBody>
      </p:sp>
      <p:sp>
        <p:nvSpPr>
          <p:cNvPr id="7" name="Rectangle 6"/>
          <p:cNvSpPr/>
          <p:nvPr/>
        </p:nvSpPr>
        <p:spPr>
          <a:xfrm>
            <a:off x="808037" y="3358560"/>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generateThumbnail</a:t>
            </a:r>
            <a:endParaRPr lang="en-US" sz="2000" dirty="0" smtClean="0">
              <a:solidFill>
                <a:schemeClr val="bg1"/>
              </a:solidFill>
              <a:latin typeface="+mj-lt"/>
            </a:endParaRPr>
          </a:p>
        </p:txBody>
      </p:sp>
      <p:sp>
        <p:nvSpPr>
          <p:cNvPr id="8" name="Rectangle 7"/>
          <p:cNvSpPr/>
          <p:nvPr/>
        </p:nvSpPr>
        <p:spPr>
          <a:xfrm>
            <a:off x="808037" y="4180341"/>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ocr</a:t>
            </a:r>
            <a:endParaRPr lang="en-US" sz="2000" dirty="0" smtClean="0">
              <a:solidFill>
                <a:schemeClr val="bg1"/>
              </a:solidFill>
              <a:latin typeface="+mj-lt"/>
            </a:endParaRPr>
          </a:p>
        </p:txBody>
      </p:sp>
      <p:sp>
        <p:nvSpPr>
          <p:cNvPr id="9" name="Rectangle 8"/>
          <p:cNvSpPr/>
          <p:nvPr/>
        </p:nvSpPr>
        <p:spPr>
          <a:xfrm>
            <a:off x="808037" y="5002122"/>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recognizeText</a:t>
            </a:r>
            <a:endParaRPr lang="en-US" sz="2000" dirty="0" smtClean="0">
              <a:solidFill>
                <a:schemeClr val="bg1"/>
              </a:solidFill>
              <a:latin typeface="+mj-lt"/>
            </a:endParaRPr>
          </a:p>
        </p:txBody>
      </p:sp>
      <p:sp>
        <p:nvSpPr>
          <p:cNvPr id="10" name="Rectangle 9"/>
          <p:cNvSpPr/>
          <p:nvPr/>
        </p:nvSpPr>
        <p:spPr>
          <a:xfrm>
            <a:off x="808037" y="5826723"/>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tag</a:t>
            </a:r>
          </a:p>
        </p:txBody>
      </p:sp>
      <p:sp>
        <p:nvSpPr>
          <p:cNvPr id="2" name="TextBox 1"/>
          <p:cNvSpPr txBox="1"/>
          <p:nvPr/>
        </p:nvSpPr>
        <p:spPr>
          <a:xfrm>
            <a:off x="3627437" y="1714998"/>
            <a:ext cx="7050648"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Detects features such as faces and offensive content</a:t>
            </a:r>
            <a:endParaRPr lang="en-US" sz="2400" dirty="0" smtClean="0">
              <a:gradFill>
                <a:gsLst>
                  <a:gs pos="2917">
                    <a:schemeClr val="tx1"/>
                  </a:gs>
                  <a:gs pos="30000">
                    <a:schemeClr val="tx1"/>
                  </a:gs>
                </a:gsLst>
                <a:lin ang="5400000" scaled="0"/>
              </a:gradFill>
              <a:latin typeface="+mj-lt"/>
            </a:endParaRPr>
          </a:p>
        </p:txBody>
      </p:sp>
      <p:sp>
        <p:nvSpPr>
          <p:cNvPr id="11" name="TextBox 10"/>
          <p:cNvSpPr txBox="1"/>
          <p:nvPr/>
        </p:nvSpPr>
        <p:spPr>
          <a:xfrm>
            <a:off x="3627437" y="3358560"/>
            <a:ext cx="6896632"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 "smart" thumbnail of the specified size</a:t>
            </a:r>
            <a:endParaRPr lang="en-US" sz="2400" dirty="0" smtClean="0">
              <a:gradFill>
                <a:gsLst>
                  <a:gs pos="2917">
                    <a:schemeClr val="tx1"/>
                  </a:gs>
                  <a:gs pos="30000">
                    <a:schemeClr val="tx1"/>
                  </a:gs>
                </a:gsLst>
                <a:lin ang="5400000" scaled="0"/>
              </a:gradFill>
              <a:latin typeface="+mj-lt"/>
            </a:endParaRPr>
          </a:p>
        </p:txBody>
      </p:sp>
      <p:sp>
        <p:nvSpPr>
          <p:cNvPr id="12" name="TextBox 11"/>
          <p:cNvSpPr txBox="1"/>
          <p:nvPr/>
        </p:nvSpPr>
        <p:spPr>
          <a:xfrm>
            <a:off x="3627437" y="4174641"/>
            <a:ext cx="3873753"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Extracts text from an image</a:t>
            </a:r>
            <a:endParaRPr lang="en-US" sz="2400" dirty="0" smtClean="0">
              <a:gradFill>
                <a:gsLst>
                  <a:gs pos="2917">
                    <a:schemeClr val="tx1"/>
                  </a:gs>
                  <a:gs pos="30000">
                    <a:schemeClr val="tx1"/>
                  </a:gs>
                </a:gsLst>
                <a:lin ang="5400000" scaled="0"/>
              </a:gradFill>
              <a:latin typeface="+mj-lt"/>
            </a:endParaRPr>
          </a:p>
        </p:txBody>
      </p:sp>
      <p:sp>
        <p:nvSpPr>
          <p:cNvPr id="13" name="TextBox 12"/>
          <p:cNvSpPr txBox="1"/>
          <p:nvPr/>
        </p:nvSpPr>
        <p:spPr>
          <a:xfrm>
            <a:off x="3627437" y="4990722"/>
            <a:ext cx="5489580"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Extracts handwritten text from an image</a:t>
            </a:r>
            <a:endParaRPr lang="en-US" sz="2400" dirty="0" smtClean="0">
              <a:gradFill>
                <a:gsLst>
                  <a:gs pos="2917">
                    <a:schemeClr val="tx1"/>
                  </a:gs>
                  <a:gs pos="30000">
                    <a:schemeClr val="tx1"/>
                  </a:gs>
                </a:gsLst>
                <a:lin ang="5400000" scaled="0"/>
              </a:gradFill>
              <a:latin typeface="+mj-lt"/>
            </a:endParaRPr>
          </a:p>
        </p:txBody>
      </p:sp>
      <p:sp>
        <p:nvSpPr>
          <p:cNvPr id="14" name="TextBox 13"/>
          <p:cNvSpPr txBox="1"/>
          <p:nvPr/>
        </p:nvSpPr>
        <p:spPr>
          <a:xfrm>
            <a:off x="3627437" y="5806803"/>
            <a:ext cx="7005764"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 list of words (tags) describing an image</a:t>
            </a:r>
            <a:endParaRPr lang="en-US" sz="2400" dirty="0" smtClean="0">
              <a:gradFill>
                <a:gsLst>
                  <a:gs pos="2917">
                    <a:schemeClr val="tx1"/>
                  </a:gs>
                  <a:gs pos="30000">
                    <a:schemeClr val="tx1"/>
                  </a:gs>
                </a:gsLst>
                <a:lin ang="5400000" scaled="0"/>
              </a:gradFill>
              <a:latin typeface="+mj-lt"/>
            </a:endParaRPr>
          </a:p>
        </p:txBody>
      </p:sp>
      <p:sp>
        <p:nvSpPr>
          <p:cNvPr id="15" name="TextBox 14"/>
          <p:cNvSpPr txBox="1"/>
          <p:nvPr/>
        </p:nvSpPr>
        <p:spPr>
          <a:xfrm>
            <a:off x="3627437" y="2531079"/>
            <a:ext cx="7526484"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an image description and a collection of tags</a:t>
            </a:r>
            <a:endParaRPr lang="en-US" sz="2400" dirty="0" smtClean="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409311027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Captioning an Image</a:t>
            </a:r>
            <a:endParaRPr lang="en-US" dirty="0"/>
          </a:p>
        </p:txBody>
      </p:sp>
      <p:sp>
        <p:nvSpPr>
          <p:cNvPr id="4" name="TextBox 3"/>
          <p:cNvSpPr txBox="1"/>
          <p:nvPr/>
        </p:nvSpPr>
        <p:spPr>
          <a:xfrm>
            <a:off x="274639" y="1363662"/>
            <a:ext cx="11889564" cy="2142125"/>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/vision/v1.0/</a:t>
            </a:r>
            <a:r>
              <a:rPr lang="en-US" sz="2000" dirty="0" err="1" smtClean="0">
                <a:latin typeface="Lucida Console" panose="020B0609040504020204" pitchFamily="49" charset="0"/>
              </a:rPr>
              <a:t>analyze?visualFeatures</a:t>
            </a:r>
            <a:r>
              <a:rPr lang="en-US" sz="2000" dirty="0" smtClean="0">
                <a:latin typeface="Lucida Console" panose="020B0609040504020204" pitchFamily="49" charset="0"/>
              </a:rPr>
              <a:t>=Description </a:t>
            </a:r>
            <a:r>
              <a:rPr lang="en-US" sz="2000" dirty="0">
                <a:latin typeface="Lucida Console" panose="020B0609040504020204" pitchFamily="49" charset="0"/>
              </a:rPr>
              <a:t>HTTP/1.1</a:t>
            </a:r>
          </a:p>
          <a:p>
            <a:r>
              <a:rPr lang="en-US" sz="2000" dirty="0">
                <a:latin typeface="Lucida Console" panose="020B0609040504020204" pitchFamily="49" charset="0"/>
              </a:rPr>
              <a:t>Content-Type: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r>
              <a:rPr lang="en-US" sz="2000" dirty="0">
                <a:latin typeface="Lucida Console" panose="020B0609040504020204" pitchFamily="49" charset="0"/>
              </a:rPr>
              <a:t>Host: </a:t>
            </a:r>
            <a:r>
              <a:rPr lang="en-US" sz="2000" dirty="0" smtClean="0">
                <a:latin typeface="Lucida Console" panose="020B0609040504020204" pitchFamily="49" charset="0"/>
              </a:rPr>
              <a:t>westus.api.cognitive.microsoft.com:443</a:t>
            </a:r>
            <a:endParaRPr lang="en-US" sz="2000" dirty="0">
              <a:latin typeface="Lucida Console" panose="020B0609040504020204" pitchFamily="49" charset="0"/>
            </a:endParaRPr>
          </a:p>
          <a:p>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 ••••••••••••••••••••••••••••••••</a:t>
            </a:r>
          </a:p>
          <a:p>
            <a:endParaRPr lang="en-US" sz="2000" dirty="0">
              <a:latin typeface="Lucida Console" panose="020B0609040504020204" pitchFamily="49" charset="0"/>
            </a:endParaRPr>
          </a:p>
          <a:p>
            <a:r>
              <a:rPr lang="en-US" sz="2000" dirty="0">
                <a:latin typeface="Lucida Console" panose="020B0609040504020204" pitchFamily="49" charset="0"/>
              </a:rPr>
              <a:t>{"</a:t>
            </a:r>
            <a:r>
              <a:rPr lang="en-US" sz="2000" dirty="0" err="1">
                <a:latin typeface="Lucida Console" panose="020B0609040504020204" pitchFamily="49" charset="0"/>
              </a:rPr>
              <a:t>url</a:t>
            </a:r>
            <a:r>
              <a:rPr lang="en-US" sz="2000" dirty="0">
                <a:latin typeface="Lucida Console" panose="020B0609040504020204" pitchFamily="49" charset="0"/>
              </a:rPr>
              <a:t>":"https://intellipix.blob.core.windows.net/photos/Dubai.jpg"}</a:t>
            </a:r>
            <a:endParaRPr lang="en-US" sz="2000" dirty="0">
              <a:latin typeface="Lucida Console" panose="020B0609040504020204" pitchFamily="49"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9437" y="3660316"/>
            <a:ext cx="3657600" cy="2743200"/>
          </a:xfrm>
          <a:prstGeom prst="rect">
            <a:avLst/>
          </a:prstGeom>
        </p:spPr>
      </p:pic>
    </p:spTree>
    <p:extLst>
      <p:ext uri="{BB962C8B-B14F-4D97-AF65-F5344CB8AC3E}">
        <p14:creationId xmlns:p14="http://schemas.microsoft.com/office/powerpoint/2010/main" val="699691580"/>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Connect_2016_Template_Light">
  <a:themeElements>
    <a:clrScheme name="Custom 1">
      <a:dk1>
        <a:srgbClr val="505050"/>
      </a:dk1>
      <a:lt1>
        <a:srgbClr val="FFFFFF"/>
      </a:lt1>
      <a:dk2>
        <a:srgbClr val="EF4439"/>
      </a:dk2>
      <a:lt2>
        <a:srgbClr val="FFFFFF"/>
      </a:lt2>
      <a:accent1>
        <a:srgbClr val="EF4439"/>
      </a:accent1>
      <a:accent2>
        <a:srgbClr val="2B2B2B"/>
      </a:accent2>
      <a:accent3>
        <a:srgbClr val="4A6573"/>
      </a:accent3>
      <a:accent4>
        <a:srgbClr val="D2D2D2"/>
      </a:accent4>
      <a:accent5>
        <a:srgbClr val="737373"/>
      </a:accent5>
      <a:accent6>
        <a:srgbClr val="505050"/>
      </a:accent6>
      <a:hlink>
        <a:srgbClr val="EF4439"/>
      </a:hlink>
      <a:folHlink>
        <a:srgbClr val="EF4439"/>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LIVE_SlideTemplate.potx" id="{0B5B9AF7-9C19-4256-8A0C-BB7805B94328}" vid="{961E8EC5-E9A0-469F-A8CF-A468D49ABC4B}"/>
    </a:ext>
  </a:extLst>
</a:theme>
</file>

<file path=ppt/theme/theme2.xml><?xml version="1.0" encoding="utf-8"?>
<a:theme xmlns:a="http://schemas.openxmlformats.org/drawingml/2006/main" name="Connect_2016_Template_Dark">
  <a:themeElements>
    <a:clrScheme name="Custom 1">
      <a:dk1>
        <a:srgbClr val="505050"/>
      </a:dk1>
      <a:lt1>
        <a:srgbClr val="FFFFFF"/>
      </a:lt1>
      <a:dk2>
        <a:srgbClr val="0078D7"/>
      </a:dk2>
      <a:lt2>
        <a:srgbClr val="FFFFFF"/>
      </a:lt2>
      <a:accent1>
        <a:srgbClr val="0078D7"/>
      </a:accent1>
      <a:accent2>
        <a:srgbClr val="5C2D91"/>
      </a:accent2>
      <a:accent3>
        <a:srgbClr val="008272"/>
      </a:accent3>
      <a:accent4>
        <a:srgbClr val="D2D2D2"/>
      </a:accent4>
      <a:accent5>
        <a:srgbClr val="00BCF2"/>
      </a:accent5>
      <a:accent6>
        <a:srgbClr val="737373"/>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LIVE_SlideTemplate.potx" id="{0B5B9AF7-9C19-4256-8A0C-BB7805B94328}" vid="{F36DBE8E-5EB5-4D70-B3FC-028A7A5543A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d12e2661e9634d9aa98bbb375f31aced xmlns="01c77077-aee4-4b5f-bd4e-9cd40a6fff29">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d12e2661e9634d9aa98bbb375f31aced>
    <Event_x0020_Start_x0020_Date xmlns="01c77077-aee4-4b5f-bd4e-9cd40a6fff29">2016-03-30T07:00:00+00:00</Event_x0020_Start_x0020_Date>
    <Target_x0020_Audiences xmlns="8ff673fc-3231-4e3a-893b-6d7f7cd32766" xsi:nil="true"/>
    <iaa5f83406f94009a0f6a3e890699ff7 xmlns="01c77077-aee4-4b5f-bd4e-9cd40a6fff29">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iaa5f83406f94009a0f6a3e890699ff7>
    <External_x0020_Speaker xmlns="01c77077-aee4-4b5f-bd4e-9cd40a6fff29" xsi:nil="true"/>
    <m6878b9dd7994da4ba144f95347d99c6 xmlns="01c77077-aee4-4b5f-bd4e-9cd40a6fff29">
      <Terms xmlns="http://schemas.microsoft.com/office/infopath/2007/PartnerControls"/>
    </m6878b9dd7994da4ba144f95347d99c6>
    <Presentation_x0020_Date xmlns="01c77077-aee4-4b5f-bd4e-9cd40a6fff29" xsi:nil="true"/>
    <fc15c16204564de583b4c942b10d19ec xmlns="01c77077-aee4-4b5f-bd4e-9cd40a6fff29">
      <Terms xmlns="http://schemas.microsoft.com/office/infopath/2007/PartnerControls"/>
    </fc15c16204564de583b4c942b10d19ec>
    <mb2e01f7e2d8413988e28e59aa226eec xmlns="01c77077-aee4-4b5f-bd4e-9cd40a6fff29">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mb2e01f7e2d8413988e28e59aa226eec>
    <MS_x0020_Content_x0020_Owner xmlns="01c77077-aee4-4b5f-bd4e-9cd40a6fff29">
      <UserInfo>
        <DisplayName/>
        <AccountId xsi:nil="true"/>
        <AccountType/>
      </UserInfo>
    </MS_x0020_Content_x0020_Owner>
    <Session_x0020_Code xmlns="01c77077-aee4-4b5f-bd4e-9cd40a6fff29" xsi:nil="true"/>
    <Event_x0020_End_x0020_Date xmlns="01c77077-aee4-4b5f-bd4e-9cd40a6fff29">2016-04-01T07:00:00+00:00</Event_x0020_End_x0020_Date>
    <o1010385baed4da9b5076a6aa651d1e5 xmlns="01c77077-aee4-4b5f-bd4e-9cd40a6fff29">
      <Terms xmlns="http://schemas.microsoft.com/office/infopath/2007/PartnerControls"/>
    </o1010385baed4da9b5076a6aa651d1e5>
    <kc6d1bd9a46e4e5fbbbf99ca3de7a092 xmlns="01c77077-aee4-4b5f-bd4e-9cd40a6fff29">
      <Terms xmlns="http://schemas.microsoft.com/office/infopath/2007/PartnerControls"/>
    </kc6d1bd9a46e4e5fbbbf99ca3de7a092>
    <MS_x0020_Speaker xmlns="01c77077-aee4-4b5f-bd4e-9cd40a6fff29">
      <UserInfo>
        <DisplayName/>
        <AccountId xsi:nil="true"/>
        <AccountType/>
      </UserInfo>
    </MS_x0020_Speaker>
    <TaxKeywordTaxHTField xmlns="230e9df3-be65-4c73-a93b-d1236ebd677e">
      <Terms xmlns="http://schemas.microsoft.com/office/infopath/2007/PartnerControls"/>
    </TaxKeywordTaxHTField>
    <TaxCatchAll xmlns="230e9df3-be65-4c73-a93b-d1236ebd677e">
      <Value>48</Value>
      <Value>47</Value>
      <Value>46</Value>
      <Value>49</Value>
    </TaxCatchAll>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31DCF4CA090F824DB1E4CCBB6B9D64EA00101E8AAD132F8F4D96340D6376C8BB3E" ma:contentTypeVersion="21" ma:contentTypeDescription="" ma:contentTypeScope="" ma:versionID="264624295c8b52c397a103286eb3d87c">
  <xsd:schema xmlns:xsd="http://www.w3.org/2001/XMLSchema" xmlns:xs="http://www.w3.org/2001/XMLSchema" xmlns:p="http://schemas.microsoft.com/office/2006/metadata/properties" xmlns:ns1="http://schemas.microsoft.com/sharepoint/v3" xmlns:ns2="01c77077-aee4-4b5f-bd4e-9cd40a6fff29" xmlns:ns3="230e9df3-be65-4c73-a93b-d1236ebd677e" xmlns:ns5="8ff673fc-3231-4e3a-893b-6d7f7cd32766" targetNamespace="http://schemas.microsoft.com/office/2006/metadata/properties" ma:root="true" ma:fieldsID="795b20f19f95dfa6d1f4d708b4ec8d36" ns1:_="" ns2:_="" ns3:_="" ns5:_="">
    <xsd:import namespace="http://schemas.microsoft.com/sharepoint/v3"/>
    <xsd:import namespace="01c77077-aee4-4b5f-bd4e-9cd40a6fff29"/>
    <xsd:import namespace="230e9df3-be65-4c73-a93b-d1236ebd677e"/>
    <xsd:import namespace="8ff673fc-3231-4e3a-893b-6d7f7cd32766"/>
    <xsd:element name="properties">
      <xsd:complexType>
        <xsd:sequence>
          <xsd:element name="documentManagement">
            <xsd:complexType>
              <xsd:all>
                <xsd:element ref="ns2:mb2e01f7e2d8413988e28e59aa226eec" minOccurs="0"/>
                <xsd:element ref="ns3:TaxCatchAll" minOccurs="0"/>
                <xsd:element ref="ns3:TaxCatchAllLabel" minOccurs="0"/>
                <xsd:element ref="ns2:iaa5f83406f94009a0f6a3e890699ff7" minOccurs="0"/>
                <xsd:element ref="ns2:d12e2661e9634d9aa98bbb375f31aced"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1010385baed4da9b5076a6aa651d1e5" minOccurs="0"/>
                <xsd:element ref="ns2:kc6d1bd9a46e4e5fbbbf99ca3de7a092" minOccurs="0"/>
                <xsd:element ref="ns2:Session_x0020_Code" minOccurs="0"/>
                <xsd:element ref="ns2:MS_x0020_Content_x0020_Owner" minOccurs="0"/>
                <xsd:element ref="ns2:m6878b9dd7994da4ba144f95347d99c6" minOccurs="0"/>
                <xsd:element ref="ns2:fc15c16204564de583b4c942b10d19ec" minOccurs="0"/>
                <xsd:element ref="ns1:AverageRating" minOccurs="0"/>
                <xsd:element ref="ns1:RatingCount" minOccurs="0"/>
                <xsd:element ref="ns1:LikesCount" minOccurs="0"/>
                <xsd:element ref="ns3:TaxKeywordTaxHTField" minOccurs="0"/>
                <xsd:element ref="ns5:Target_x0020_Audiences"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1c77077-aee4-4b5f-bd4e-9cd40a6fff29" elementFormDefault="qualified">
    <xsd:import namespace="http://schemas.microsoft.com/office/2006/documentManagement/types"/>
    <xsd:import namespace="http://schemas.microsoft.com/office/infopath/2007/PartnerControls"/>
    <xsd:element name="mb2e01f7e2d8413988e28e59aa226eec" ma:index="8" nillable="true" ma:taxonomy="true" ma:internalName="mb2e01f7e2d8413988e28e59aa226eec" ma:taxonomyFieldName="Event_x0020_Name" ma:displayName="Event Name" ma:default="" ma:fieldId="{6b2e01f7-e2d8-4139-88e2-8e59aa226eec}"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iaa5f83406f94009a0f6a3e890699ff7" ma:index="12" nillable="true" ma:taxonomy="true" ma:internalName="iaa5f83406f94009a0f6a3e890699ff7" ma:taxonomyFieldName="Event_x0020_Location" ma:displayName="Event Location" ma:default="" ma:fieldId="{2aa5f834-06f9-4009-a0f6-a3e890699ff7}"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d12e2661e9634d9aa98bbb375f31aced" ma:index="14" nillable="true" ma:taxonomy="true" ma:internalName="d12e2661e9634d9aa98bbb375f31aced" ma:taxonomyFieldName="Event_x0020_Venue" ma:displayName="Event Venue" ma:default="" ma:fieldId="{d12e2661-e963-4d9a-a98b-bb375f31aced}"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1010385baed4da9b5076a6aa651d1e5" ma:index="21" nillable="true" ma:taxonomy="true" ma:internalName="o1010385baed4da9b5076a6aa651d1e5" ma:taxonomyFieldName="Product" ma:displayName="Product" ma:default="" ma:fieldId="{81010385-baed-4da9-b507-6a6aa651d1e5}"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kc6d1bd9a46e4e5fbbbf99ca3de7a092" ma:index="23" nillable="true" ma:taxonomy="true" ma:internalName="kc6d1bd9a46e4e5fbbbf99ca3de7a092" ma:taxonomyFieldName="Campaign" ma:displayName="Campaign" ma:default="" ma:fieldId="{4c6d1bd9-a46e-4e5f-bbbf-99ca3de7a092}"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6878b9dd7994da4ba144f95347d99c6" ma:index="27" nillable="true" ma:taxonomy="true" ma:internalName="m6878b9dd7994da4ba144f95347d99c6" ma:taxonomyFieldName="Track" ma:displayName="Track" ma:readOnly="false" ma:default="" ma:fieldId="{66878b9d-d799-4da4-ba14-4f95347d99c6}" ma:sspId="e385fb40-52d4-4fae-9c5b-3e8ff8a5878e" ma:termSetId="8113a965-58e2-4a85-99b9-55376be5482e" ma:anchorId="00000000-0000-0000-0000-000000000000" ma:open="true" ma:isKeyword="false">
      <xsd:complexType>
        <xsd:sequence>
          <xsd:element ref="pc:Terms" minOccurs="0" maxOccurs="1"/>
        </xsd:sequence>
      </xsd:complexType>
    </xsd:element>
    <xsd:element name="fc15c16204564de583b4c942b10d19ec" ma:index="29" nillable="true" ma:taxonomy="true" ma:internalName="fc15c16204564de583b4c942b10d19ec" ma:taxonomyFieldName="Audience1" ma:displayName="Audience" ma:default="" ma:fieldId="{fc15c162-0456-4de5-83b4-c942b10d19ec}"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0d8ba32e-6f24-4e39-985b-e3fd5ec6bdb7}" ma:internalName="TaxCatchAll" ma:showField="CatchAllData"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0d8ba32e-6f24-4e39-985b-e3fd5ec6bdb7}" ma:internalName="TaxCatchAllLabel" ma:readOnly="true" ma:showField="CatchAllDataLabel"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ff673fc-3231-4e3a-893b-6d7f7cd32766" elementFormDefault="qualified">
    <xsd:import namespace="http://schemas.microsoft.com/office/2006/documentManagement/types"/>
    <xsd:import namespace="http://schemas.microsoft.com/office/infopath/2007/PartnerControls"/>
    <xsd:element name="Target_x0020_Audiences" ma:index="37" nillable="true" ma:displayName="Target Audiences" ma:internalName="Target_x0020_Audiences">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01c77077-aee4-4b5f-bd4e-9cd40a6fff29"/>
    <ds:schemaRef ds:uri="http://schemas.microsoft.com/office/infopath/2007/PartnerControls"/>
    <ds:schemaRef ds:uri="8ff673fc-3231-4e3a-893b-6d7f7cd32766"/>
    <ds:schemaRef ds:uri="http://schemas.microsoft.com/sharepoint/v3"/>
    <ds:schemaRef ds:uri="http://schemas.microsoft.com/office/2006/metadata/properties"/>
    <ds:schemaRef ds:uri="http://purl.org/dc/elements/1.1/"/>
    <ds:schemaRef ds:uri="http://schemas.microsoft.com/office/2006/documentManagement/types"/>
    <ds:schemaRef ds:uri="http://schemas.openxmlformats.org/package/2006/metadata/core-properties"/>
    <ds:schemaRef ds:uri="http://www.w3.org/XML/1998/namespace"/>
    <ds:schemaRef ds:uri="230e9df3-be65-4c73-a93b-d1236ebd677e"/>
    <ds:schemaRef ds:uri="http://purl.org/dc/dcmitype/"/>
    <ds:schemaRef ds:uri="http://purl.org/dc/terms/"/>
  </ds:schemaRefs>
</ds:datastoreItem>
</file>

<file path=customXml/itemProps2.xml><?xml version="1.0" encoding="utf-8"?>
<ds:datastoreItem xmlns:ds="http://schemas.openxmlformats.org/officeDocument/2006/customXml" ds:itemID="{BAA4D29B-0199-4083-B6CB-53559E57A3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1c77077-aee4-4b5f-bd4e-9cd40a6fff29"/>
    <ds:schemaRef ds:uri="230e9df3-be65-4c73-a93b-d1236ebd677e"/>
    <ds:schemaRef ds:uri="8ff673fc-3231-4e3a-893b-6d7f7cd327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Connect 2016</Template>
  <TotalTime>33379</TotalTime>
  <Words>2185</Words>
  <Application>Microsoft Office PowerPoint</Application>
  <PresentationFormat>Custom</PresentationFormat>
  <Paragraphs>468</Paragraphs>
  <Slides>38</Slides>
  <Notes>20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38</vt:i4>
      </vt:variant>
    </vt:vector>
  </HeadingPairs>
  <TitlesOfParts>
    <vt:vector size="47" baseType="lpstr">
      <vt:lpstr>Arial</vt:lpstr>
      <vt:lpstr>Calibri</vt:lpstr>
      <vt:lpstr>Consolas</vt:lpstr>
      <vt:lpstr>Lucida Console</vt:lpstr>
      <vt:lpstr>Segoe UI</vt:lpstr>
      <vt:lpstr>Segoe UI Light</vt:lpstr>
      <vt:lpstr>Wingdings</vt:lpstr>
      <vt:lpstr>Connect_2016_Template_Light</vt:lpstr>
      <vt:lpstr>Connect_2016_Template_Dark</vt:lpstr>
      <vt:lpstr>Building Smart Apps with Microsoft Cognitive Services</vt:lpstr>
      <vt:lpstr>Microsoft Cognitive Services</vt:lpstr>
      <vt:lpstr>Cognitive Services APIs</vt:lpstr>
      <vt:lpstr>Subscription Keys</vt:lpstr>
      <vt:lpstr>Demo</vt:lpstr>
      <vt:lpstr>Vision APIs</vt:lpstr>
      <vt:lpstr>Computer Vision API</vt:lpstr>
      <vt:lpstr>Computer Vision API Methods</vt:lpstr>
      <vt:lpstr>Captioning an Image</vt:lpstr>
      <vt:lpstr>JSON Output</vt:lpstr>
      <vt:lpstr>Captioning an Image (C# with SDK)</vt:lpstr>
      <vt:lpstr>Captioning an Image (Node.js)</vt:lpstr>
      <vt:lpstr>Analyzing an Image for Adult Content</vt:lpstr>
      <vt:lpstr>JSON Output</vt:lpstr>
      <vt:lpstr>Demo</vt:lpstr>
      <vt:lpstr>Face API</vt:lpstr>
      <vt:lpstr>Face API Methods</vt:lpstr>
      <vt:lpstr>Identifying Age and Gender</vt:lpstr>
      <vt:lpstr>JSON Output</vt:lpstr>
      <vt:lpstr>Demo</vt:lpstr>
      <vt:lpstr>Language APIs</vt:lpstr>
      <vt:lpstr>Text Analytics API</vt:lpstr>
      <vt:lpstr>Text Analytics API Methods</vt:lpstr>
      <vt:lpstr>Analyzing Text for Sentiment</vt:lpstr>
      <vt:lpstr>JSON Output</vt:lpstr>
      <vt:lpstr>Demo</vt:lpstr>
      <vt:lpstr>Translator API</vt:lpstr>
      <vt:lpstr>Enumerating Languages</vt:lpstr>
      <vt:lpstr>Connecting to the Translator Service</vt:lpstr>
      <vt:lpstr>Receiving Data from the Translator Service</vt:lpstr>
      <vt:lpstr>Demo</vt:lpstr>
      <vt:lpstr>Speech APIs</vt:lpstr>
      <vt:lpstr>Converting Text to Speech </vt:lpstr>
      <vt:lpstr>Demo</vt:lpstr>
      <vt:lpstr>Search APIs</vt:lpstr>
      <vt:lpstr>Bing Autosuggest API</vt:lpstr>
      <vt:lpstr>Using the Bing Autosuggest API</vt:lpstr>
      <vt:lpstr>Get the Code</vt:lpstr>
    </vt:vector>
  </TitlesOfParts>
  <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Smart Apps with Microsoft Cognitive Services</dc:title>
  <dc:subject>&lt;Speech title here&gt;</dc:subject>
  <dc:creator>jeffpro@wintellect.com</dc:creator>
  <cp:keywords/>
  <dc:description>Template: Mindseye
Formatting: 
Audience Type:</dc:description>
  <cp:lastModifiedBy>Jeff Prosise</cp:lastModifiedBy>
  <cp:revision>1387</cp:revision>
  <dcterms:created xsi:type="dcterms:W3CDTF">2016-10-14T20:19:31Z</dcterms:created>
  <dcterms:modified xsi:type="dcterms:W3CDTF">2017-05-09T18:40:00Z</dcterms:modified>
  <cp:category>WintellectNOW</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0x01010031DCF4CA090F824DB1E4CCBB6B9D64EA00101E8AAD132F8F4D96340D6376C8BB3E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

<file path=docProps/thumbnail.jpeg>
</file>